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6" r:id="rId3"/>
    <p:sldId id="288" r:id="rId4"/>
    <p:sldId id="287" r:id="rId5"/>
    <p:sldId id="293" r:id="rId6"/>
    <p:sldId id="295" r:id="rId7"/>
    <p:sldId id="289" r:id="rId8"/>
    <p:sldId id="257" r:id="rId9"/>
    <p:sldId id="258" r:id="rId10"/>
    <p:sldId id="259" r:id="rId11"/>
    <p:sldId id="260" r:id="rId12"/>
    <p:sldId id="261" r:id="rId13"/>
    <p:sldId id="262" r:id="rId14"/>
    <p:sldId id="263" r:id="rId15"/>
    <p:sldId id="264" r:id="rId16"/>
    <p:sldId id="281" r:id="rId17"/>
    <p:sldId id="282" r:id="rId18"/>
    <p:sldId id="265" r:id="rId19"/>
    <p:sldId id="267" r:id="rId20"/>
    <p:sldId id="268" r:id="rId21"/>
    <p:sldId id="269" r:id="rId22"/>
    <p:sldId id="270" r:id="rId23"/>
    <p:sldId id="271" r:id="rId24"/>
    <p:sldId id="272" r:id="rId25"/>
    <p:sldId id="283" r:id="rId26"/>
    <p:sldId id="273" r:id="rId27"/>
    <p:sldId id="274" r:id="rId28"/>
    <p:sldId id="285" r:id="rId29"/>
    <p:sldId id="299" r:id="rId30"/>
    <p:sldId id="290" r:id="rId31"/>
    <p:sldId id="296" r:id="rId32"/>
    <p:sldId id="298" r:id="rId33"/>
    <p:sldId id="29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2" d="100"/>
          <a:sy n="92" d="100"/>
        </p:scale>
        <p:origin x="-450"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B95AB488-011D-4128-ABA9-831E24E0B8F8}" type="datetimeFigureOut">
              <a:rPr lang="en-CA" smtClean="0"/>
              <a:t>2018-03-26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D20D5EC-64C4-4FED-BFBB-2A77156A378F}" type="slidenum">
              <a:rPr lang="en-CA" smtClean="0"/>
              <a:t>‹N°›</a:t>
            </a:fld>
            <a:endParaRPr lang="en-CA"/>
          </a:p>
        </p:txBody>
      </p:sp>
    </p:spTree>
    <p:extLst>
      <p:ext uri="{BB962C8B-B14F-4D97-AF65-F5344CB8AC3E}">
        <p14:creationId xmlns:p14="http://schemas.microsoft.com/office/powerpoint/2010/main" val="3965964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B95AB488-011D-4128-ABA9-831E24E0B8F8}" type="datetimeFigureOut">
              <a:rPr lang="en-CA" smtClean="0"/>
              <a:t>2018-03-26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D20D5EC-64C4-4FED-BFBB-2A77156A378F}" type="slidenum">
              <a:rPr lang="en-CA" smtClean="0"/>
              <a:t>‹N°›</a:t>
            </a:fld>
            <a:endParaRPr lang="en-CA"/>
          </a:p>
        </p:txBody>
      </p:sp>
    </p:spTree>
    <p:extLst>
      <p:ext uri="{BB962C8B-B14F-4D97-AF65-F5344CB8AC3E}">
        <p14:creationId xmlns:p14="http://schemas.microsoft.com/office/powerpoint/2010/main" val="250718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B95AB488-011D-4128-ABA9-831E24E0B8F8}" type="datetimeFigureOut">
              <a:rPr lang="en-CA" smtClean="0"/>
              <a:t>2018-03-26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D20D5EC-64C4-4FED-BFBB-2A77156A378F}" type="slidenum">
              <a:rPr lang="en-CA" smtClean="0"/>
              <a:t>‹N°›</a:t>
            </a:fld>
            <a:endParaRPr lang="en-CA"/>
          </a:p>
        </p:txBody>
      </p:sp>
    </p:spTree>
    <p:extLst>
      <p:ext uri="{BB962C8B-B14F-4D97-AF65-F5344CB8AC3E}">
        <p14:creationId xmlns:p14="http://schemas.microsoft.com/office/powerpoint/2010/main" val="2267659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B95AB488-011D-4128-ABA9-831E24E0B8F8}" type="datetimeFigureOut">
              <a:rPr lang="en-CA" smtClean="0"/>
              <a:t>2018-03-26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D20D5EC-64C4-4FED-BFBB-2A77156A378F}" type="slidenum">
              <a:rPr lang="en-CA" smtClean="0"/>
              <a:t>‹N°›</a:t>
            </a:fld>
            <a:endParaRPr lang="en-CA"/>
          </a:p>
        </p:txBody>
      </p:sp>
    </p:spTree>
    <p:extLst>
      <p:ext uri="{BB962C8B-B14F-4D97-AF65-F5344CB8AC3E}">
        <p14:creationId xmlns:p14="http://schemas.microsoft.com/office/powerpoint/2010/main" val="4147425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95AB488-011D-4128-ABA9-831E24E0B8F8}" type="datetimeFigureOut">
              <a:rPr lang="en-CA" smtClean="0"/>
              <a:t>2018-03-26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D20D5EC-64C4-4FED-BFBB-2A77156A378F}" type="slidenum">
              <a:rPr lang="en-CA" smtClean="0"/>
              <a:t>‹N°›</a:t>
            </a:fld>
            <a:endParaRPr lang="en-CA"/>
          </a:p>
        </p:txBody>
      </p:sp>
    </p:spTree>
    <p:extLst>
      <p:ext uri="{BB962C8B-B14F-4D97-AF65-F5344CB8AC3E}">
        <p14:creationId xmlns:p14="http://schemas.microsoft.com/office/powerpoint/2010/main" val="3371156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B95AB488-011D-4128-ABA9-831E24E0B8F8}" type="datetimeFigureOut">
              <a:rPr lang="en-CA" smtClean="0"/>
              <a:t>2018-03-26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D20D5EC-64C4-4FED-BFBB-2A77156A378F}" type="slidenum">
              <a:rPr lang="en-CA" smtClean="0"/>
              <a:t>‹N°›</a:t>
            </a:fld>
            <a:endParaRPr lang="en-CA"/>
          </a:p>
        </p:txBody>
      </p:sp>
    </p:spTree>
    <p:extLst>
      <p:ext uri="{BB962C8B-B14F-4D97-AF65-F5344CB8AC3E}">
        <p14:creationId xmlns:p14="http://schemas.microsoft.com/office/powerpoint/2010/main" val="3453491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B95AB488-011D-4128-ABA9-831E24E0B8F8}" type="datetimeFigureOut">
              <a:rPr lang="en-CA" smtClean="0"/>
              <a:t>2018-03-26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6D20D5EC-64C4-4FED-BFBB-2A77156A378F}" type="slidenum">
              <a:rPr lang="en-CA" smtClean="0"/>
              <a:t>‹N°›</a:t>
            </a:fld>
            <a:endParaRPr lang="en-CA"/>
          </a:p>
        </p:txBody>
      </p:sp>
    </p:spTree>
    <p:extLst>
      <p:ext uri="{BB962C8B-B14F-4D97-AF65-F5344CB8AC3E}">
        <p14:creationId xmlns:p14="http://schemas.microsoft.com/office/powerpoint/2010/main" val="3519175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B95AB488-011D-4128-ABA9-831E24E0B8F8}" type="datetimeFigureOut">
              <a:rPr lang="en-CA" smtClean="0"/>
              <a:t>2018-03-26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6D20D5EC-64C4-4FED-BFBB-2A77156A378F}" type="slidenum">
              <a:rPr lang="en-CA" smtClean="0"/>
              <a:t>‹N°›</a:t>
            </a:fld>
            <a:endParaRPr lang="en-CA"/>
          </a:p>
        </p:txBody>
      </p:sp>
    </p:spTree>
    <p:extLst>
      <p:ext uri="{BB962C8B-B14F-4D97-AF65-F5344CB8AC3E}">
        <p14:creationId xmlns:p14="http://schemas.microsoft.com/office/powerpoint/2010/main" val="346004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5AB488-011D-4128-ABA9-831E24E0B8F8}" type="datetimeFigureOut">
              <a:rPr lang="en-CA" smtClean="0"/>
              <a:t>2018-03-26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6D20D5EC-64C4-4FED-BFBB-2A77156A378F}" type="slidenum">
              <a:rPr lang="en-CA" smtClean="0"/>
              <a:t>‹N°›</a:t>
            </a:fld>
            <a:endParaRPr lang="en-CA"/>
          </a:p>
        </p:txBody>
      </p:sp>
    </p:spTree>
    <p:extLst>
      <p:ext uri="{BB962C8B-B14F-4D97-AF65-F5344CB8AC3E}">
        <p14:creationId xmlns:p14="http://schemas.microsoft.com/office/powerpoint/2010/main" val="3422925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5AB488-011D-4128-ABA9-831E24E0B8F8}" type="datetimeFigureOut">
              <a:rPr lang="en-CA" smtClean="0"/>
              <a:t>2018-03-26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D20D5EC-64C4-4FED-BFBB-2A77156A378F}" type="slidenum">
              <a:rPr lang="en-CA" smtClean="0"/>
              <a:t>‹N°›</a:t>
            </a:fld>
            <a:endParaRPr lang="en-CA"/>
          </a:p>
        </p:txBody>
      </p:sp>
    </p:spTree>
    <p:extLst>
      <p:ext uri="{BB962C8B-B14F-4D97-AF65-F5344CB8AC3E}">
        <p14:creationId xmlns:p14="http://schemas.microsoft.com/office/powerpoint/2010/main" val="1396596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5AB488-011D-4128-ABA9-831E24E0B8F8}" type="datetimeFigureOut">
              <a:rPr lang="en-CA" smtClean="0"/>
              <a:t>2018-03-26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D20D5EC-64C4-4FED-BFBB-2A77156A378F}" type="slidenum">
              <a:rPr lang="en-CA" smtClean="0"/>
              <a:t>‹N°›</a:t>
            </a:fld>
            <a:endParaRPr lang="en-CA"/>
          </a:p>
        </p:txBody>
      </p:sp>
    </p:spTree>
    <p:extLst>
      <p:ext uri="{BB962C8B-B14F-4D97-AF65-F5344CB8AC3E}">
        <p14:creationId xmlns:p14="http://schemas.microsoft.com/office/powerpoint/2010/main" val="509905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5AB488-011D-4128-ABA9-831E24E0B8F8}" type="datetimeFigureOut">
              <a:rPr lang="en-CA" smtClean="0"/>
              <a:t>2018-03-26</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0D5EC-64C4-4FED-BFBB-2A77156A378F}" type="slidenum">
              <a:rPr lang="en-CA" smtClean="0"/>
              <a:t>‹N°›</a:t>
            </a:fld>
            <a:endParaRPr lang="en-CA"/>
          </a:p>
        </p:txBody>
      </p:sp>
    </p:spTree>
    <p:extLst>
      <p:ext uri="{BB962C8B-B14F-4D97-AF65-F5344CB8AC3E}">
        <p14:creationId xmlns:p14="http://schemas.microsoft.com/office/powerpoint/2010/main" val="2155956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27063" y="946466"/>
            <a:ext cx="8011886" cy="2372499"/>
          </a:xfrm>
        </p:spPr>
        <p:txBody>
          <a:bodyPr>
            <a:noAutofit/>
          </a:bodyPr>
          <a:lstStyle/>
          <a:p>
            <a:r>
              <a:rPr lang="en-CA" sz="4400" dirty="0" smtClean="0"/>
              <a:t>Brain Modeling :</a:t>
            </a:r>
            <a:br>
              <a:rPr lang="en-CA" sz="4400" dirty="0" smtClean="0"/>
            </a:br>
            <a:r>
              <a:rPr lang="en-CA" sz="4400" dirty="0"/>
              <a:t/>
            </a:r>
            <a:br>
              <a:rPr lang="en-CA" sz="4400" dirty="0"/>
            </a:br>
            <a:r>
              <a:rPr lang="en-CA" sz="3600" dirty="0" smtClean="0"/>
              <a:t>A very simple Network model of the Human Brain </a:t>
            </a:r>
            <a:endParaRPr lang="en-CA" sz="3600" dirty="0"/>
          </a:p>
        </p:txBody>
      </p:sp>
      <p:sp>
        <p:nvSpPr>
          <p:cNvPr id="3" name="Subtitle 2"/>
          <p:cNvSpPr>
            <a:spLocks noGrp="1"/>
          </p:cNvSpPr>
          <p:nvPr>
            <p:ph type="subTitle" idx="1"/>
          </p:nvPr>
        </p:nvSpPr>
        <p:spPr>
          <a:xfrm>
            <a:off x="1621971" y="4365170"/>
            <a:ext cx="8056605" cy="1055916"/>
          </a:xfrm>
        </p:spPr>
        <p:txBody>
          <a:bodyPr>
            <a:normAutofit/>
          </a:bodyPr>
          <a:lstStyle/>
          <a:p>
            <a:r>
              <a:rPr lang="en-CA" dirty="0" smtClean="0"/>
              <a:t>By  </a:t>
            </a:r>
          </a:p>
          <a:p>
            <a:r>
              <a:rPr lang="en-CA" dirty="0" smtClean="0"/>
              <a:t>Joel Sande</a:t>
            </a:r>
          </a:p>
        </p:txBody>
      </p:sp>
      <p:sp>
        <p:nvSpPr>
          <p:cNvPr id="4" name="TextBox 3"/>
          <p:cNvSpPr txBox="1"/>
          <p:nvPr/>
        </p:nvSpPr>
        <p:spPr>
          <a:xfrm>
            <a:off x="7521732" y="5843763"/>
            <a:ext cx="3847069" cy="369332"/>
          </a:xfrm>
          <a:prstGeom prst="rect">
            <a:avLst/>
          </a:prstGeom>
          <a:noFill/>
        </p:spPr>
        <p:txBody>
          <a:bodyPr wrap="square" rtlCol="0">
            <a:spAutoFit/>
          </a:bodyPr>
          <a:lstStyle/>
          <a:p>
            <a:pPr algn="ctr"/>
            <a:r>
              <a:rPr lang="en-CA" dirty="0" smtClean="0"/>
              <a:t>Summer 2016</a:t>
            </a:r>
            <a:endParaRPr lang="en-CA" dirty="0"/>
          </a:p>
        </p:txBody>
      </p:sp>
    </p:spTree>
    <p:extLst>
      <p:ext uri="{BB962C8B-B14F-4D97-AF65-F5344CB8AC3E}">
        <p14:creationId xmlns:p14="http://schemas.microsoft.com/office/powerpoint/2010/main" val="1728862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6843"/>
            <a:ext cx="10515600" cy="565751"/>
          </a:xfrm>
        </p:spPr>
        <p:txBody>
          <a:bodyPr>
            <a:normAutofit fontScale="90000"/>
          </a:bodyPr>
          <a:lstStyle/>
          <a:p>
            <a:pPr algn="ctr"/>
            <a:r>
              <a:rPr lang="en-CA" dirty="0"/>
              <a:t>4-First </a:t>
            </a:r>
            <a:r>
              <a:rPr lang="en-CA" dirty="0" smtClean="0"/>
              <a:t>Results</a:t>
            </a:r>
            <a:endParaRPr lang="en-CA" dirty="0"/>
          </a:p>
        </p:txBody>
      </p:sp>
      <p:pic>
        <p:nvPicPr>
          <p:cNvPr id="4" name="Content Placeholder 3"/>
          <p:cNvPicPr>
            <a:picLocks noGrp="1" noChangeAspect="1"/>
          </p:cNvPicPr>
          <p:nvPr>
            <p:ph idx="1"/>
          </p:nvPr>
        </p:nvPicPr>
        <p:blipFill rotWithShape="1">
          <a:blip r:embed="rId2"/>
          <a:srcRect l="7297" t="2724" r="29025" b="6404"/>
          <a:stretch/>
        </p:blipFill>
        <p:spPr>
          <a:xfrm>
            <a:off x="1956040" y="1348345"/>
            <a:ext cx="6487744" cy="5207876"/>
          </a:xfrm>
          <a:prstGeom prst="rect">
            <a:avLst/>
          </a:prstGeom>
        </p:spPr>
      </p:pic>
      <p:sp>
        <p:nvSpPr>
          <p:cNvPr id="3" name="TextBox 2"/>
          <p:cNvSpPr txBox="1"/>
          <p:nvPr/>
        </p:nvSpPr>
        <p:spPr>
          <a:xfrm>
            <a:off x="9126054" y="2003684"/>
            <a:ext cx="2339546" cy="646331"/>
          </a:xfrm>
          <a:prstGeom prst="rect">
            <a:avLst/>
          </a:prstGeom>
          <a:noFill/>
        </p:spPr>
        <p:txBody>
          <a:bodyPr wrap="square" rtlCol="0">
            <a:spAutoFit/>
          </a:bodyPr>
          <a:lstStyle/>
          <a:p>
            <a:r>
              <a:rPr lang="en-CA" dirty="0" smtClean="0"/>
              <a:t>Another view of the Connection </a:t>
            </a:r>
            <a:r>
              <a:rPr lang="en-CA" dirty="0" err="1" smtClean="0"/>
              <a:t>Matrice</a:t>
            </a:r>
            <a:r>
              <a:rPr lang="en-CA" dirty="0" smtClean="0"/>
              <a:t> </a:t>
            </a:r>
            <a:endParaRPr lang="en-CA" dirty="0"/>
          </a:p>
        </p:txBody>
      </p:sp>
    </p:spTree>
    <p:extLst>
      <p:ext uri="{BB962C8B-B14F-4D97-AF65-F5344CB8AC3E}">
        <p14:creationId xmlns:p14="http://schemas.microsoft.com/office/powerpoint/2010/main" val="804708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9447"/>
            <a:ext cx="10515600" cy="582226"/>
          </a:xfrm>
        </p:spPr>
        <p:txBody>
          <a:bodyPr>
            <a:normAutofit fontScale="90000"/>
          </a:bodyPr>
          <a:lstStyle/>
          <a:p>
            <a:pPr algn="ctr"/>
            <a:r>
              <a:rPr lang="en-CA" dirty="0"/>
              <a:t>4-First Results</a:t>
            </a:r>
          </a:p>
        </p:txBody>
      </p:sp>
      <p:pic>
        <p:nvPicPr>
          <p:cNvPr id="4" name="Content Placeholder 3"/>
          <p:cNvPicPr>
            <a:picLocks noGrp="1" noChangeAspect="1"/>
          </p:cNvPicPr>
          <p:nvPr>
            <p:ph idx="1"/>
          </p:nvPr>
        </p:nvPicPr>
        <p:blipFill rotWithShape="1">
          <a:blip r:embed="rId2"/>
          <a:srcRect l="7297" t="2534" r="11663" b="6404"/>
          <a:stretch/>
        </p:blipFill>
        <p:spPr>
          <a:xfrm>
            <a:off x="2041991" y="1449860"/>
            <a:ext cx="8276115" cy="5231026"/>
          </a:xfrm>
          <a:prstGeom prst="rect">
            <a:avLst/>
          </a:prstGeom>
        </p:spPr>
      </p:pic>
    </p:spTree>
    <p:extLst>
      <p:ext uri="{BB962C8B-B14F-4D97-AF65-F5344CB8AC3E}">
        <p14:creationId xmlns:p14="http://schemas.microsoft.com/office/powerpoint/2010/main" val="490716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6104"/>
          </a:xfrm>
        </p:spPr>
        <p:txBody>
          <a:bodyPr/>
          <a:lstStyle/>
          <a:p>
            <a:pPr algn="ctr"/>
            <a:r>
              <a:rPr lang="en-CA" dirty="0"/>
              <a:t>4-First Results</a:t>
            </a:r>
          </a:p>
        </p:txBody>
      </p:sp>
      <p:pic>
        <p:nvPicPr>
          <p:cNvPr id="4" name="Content Placeholder 3"/>
          <p:cNvPicPr>
            <a:picLocks noGrp="1" noChangeAspect="1"/>
          </p:cNvPicPr>
          <p:nvPr>
            <p:ph idx="1"/>
          </p:nvPr>
        </p:nvPicPr>
        <p:blipFill rotWithShape="1">
          <a:blip r:embed="rId2"/>
          <a:srcRect l="21780" t="13514" r="5593" b="15492"/>
          <a:stretch/>
        </p:blipFill>
        <p:spPr>
          <a:xfrm>
            <a:off x="1688757" y="980303"/>
            <a:ext cx="9670210" cy="5527589"/>
          </a:xfrm>
          <a:prstGeom prst="rect">
            <a:avLst/>
          </a:prstGeom>
        </p:spPr>
      </p:pic>
      <p:sp>
        <p:nvSpPr>
          <p:cNvPr id="3" name="TextBox 2"/>
          <p:cNvSpPr txBox="1"/>
          <p:nvPr/>
        </p:nvSpPr>
        <p:spPr>
          <a:xfrm>
            <a:off x="238896" y="2380735"/>
            <a:ext cx="1540477" cy="1754326"/>
          </a:xfrm>
          <a:prstGeom prst="rect">
            <a:avLst/>
          </a:prstGeom>
          <a:noFill/>
          <a:ln>
            <a:solidFill>
              <a:srgbClr val="0070C0"/>
            </a:solidFill>
          </a:ln>
        </p:spPr>
        <p:txBody>
          <a:bodyPr wrap="square" rtlCol="0">
            <a:spAutoFit/>
          </a:bodyPr>
          <a:lstStyle/>
          <a:p>
            <a:r>
              <a:rPr lang="en-CA" dirty="0" smtClean="0"/>
              <a:t>Let s set all Neurons to be </a:t>
            </a:r>
            <a:r>
              <a:rPr lang="en-CA" dirty="0" err="1" smtClean="0"/>
              <a:t>Excitators</a:t>
            </a:r>
            <a:r>
              <a:rPr lang="en-CA" dirty="0" smtClean="0"/>
              <a:t>.</a:t>
            </a:r>
          </a:p>
          <a:p>
            <a:r>
              <a:rPr lang="en-CA" dirty="0" smtClean="0"/>
              <a:t>Remember, </a:t>
            </a:r>
            <a:r>
              <a:rPr lang="en-CA" dirty="0" err="1" smtClean="0"/>
              <a:t>exitators</a:t>
            </a:r>
            <a:r>
              <a:rPr lang="en-CA" dirty="0" smtClean="0"/>
              <a:t> is blue</a:t>
            </a:r>
            <a:endParaRPr lang="en-CA" dirty="0"/>
          </a:p>
        </p:txBody>
      </p:sp>
      <p:cxnSp>
        <p:nvCxnSpPr>
          <p:cNvPr id="6" name="Straight Arrow Connector 5"/>
          <p:cNvCxnSpPr>
            <a:stCxn id="3" idx="3"/>
          </p:cNvCxnSpPr>
          <p:nvPr/>
        </p:nvCxnSpPr>
        <p:spPr>
          <a:xfrm flipV="1">
            <a:off x="1779373" y="1812324"/>
            <a:ext cx="939113" cy="144557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613189" y="1812324"/>
            <a:ext cx="1837038" cy="1878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420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dirty="0"/>
          </a:p>
        </p:txBody>
      </p:sp>
      <p:pic>
        <p:nvPicPr>
          <p:cNvPr id="4" name="Content Placeholder 3"/>
          <p:cNvPicPr>
            <a:picLocks noGrp="1" noChangeAspect="1"/>
          </p:cNvPicPr>
          <p:nvPr>
            <p:ph idx="1"/>
          </p:nvPr>
        </p:nvPicPr>
        <p:blipFill rotWithShape="1">
          <a:blip r:embed="rId2"/>
          <a:srcRect l="21567" t="13136" r="5593" b="15491"/>
          <a:stretch/>
        </p:blipFill>
        <p:spPr>
          <a:xfrm>
            <a:off x="2604346" y="886944"/>
            <a:ext cx="9241666" cy="5423240"/>
          </a:xfrm>
          <a:prstGeom prst="rect">
            <a:avLst/>
          </a:prstGeom>
        </p:spPr>
      </p:pic>
      <p:sp>
        <p:nvSpPr>
          <p:cNvPr id="3" name="TextBox 2"/>
          <p:cNvSpPr txBox="1"/>
          <p:nvPr/>
        </p:nvSpPr>
        <p:spPr>
          <a:xfrm>
            <a:off x="280086" y="2133600"/>
            <a:ext cx="1746422" cy="1477328"/>
          </a:xfrm>
          <a:prstGeom prst="rect">
            <a:avLst/>
          </a:prstGeom>
          <a:noFill/>
          <a:ln>
            <a:solidFill>
              <a:srgbClr val="FF0000"/>
            </a:solidFill>
          </a:ln>
        </p:spPr>
        <p:txBody>
          <a:bodyPr wrap="square" rtlCol="0">
            <a:spAutoFit/>
          </a:bodyPr>
          <a:lstStyle/>
          <a:p>
            <a:r>
              <a:rPr lang="en-CA" dirty="0" smtClean="0"/>
              <a:t>Let s set all neurons to be inhibitors.</a:t>
            </a:r>
          </a:p>
          <a:p>
            <a:r>
              <a:rPr lang="en-CA" dirty="0" smtClean="0"/>
              <a:t>Remember, inhibitors is red.</a:t>
            </a:r>
            <a:endParaRPr lang="en-CA" dirty="0"/>
          </a:p>
        </p:txBody>
      </p:sp>
      <p:cxnSp>
        <p:nvCxnSpPr>
          <p:cNvPr id="6" name="Straight Arrow Connector 5"/>
          <p:cNvCxnSpPr>
            <a:stCxn id="3" idx="3"/>
          </p:cNvCxnSpPr>
          <p:nvPr/>
        </p:nvCxnSpPr>
        <p:spPr>
          <a:xfrm flipV="1">
            <a:off x="2026508" y="1804086"/>
            <a:ext cx="1598141" cy="10681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395784" y="1779373"/>
            <a:ext cx="1754659" cy="1831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5163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6988"/>
          </a:xfrm>
        </p:spPr>
        <p:txBody>
          <a:bodyPr>
            <a:normAutofit/>
          </a:bodyPr>
          <a:lstStyle/>
          <a:p>
            <a:pPr algn="ctr"/>
            <a:r>
              <a:rPr lang="en-CA" dirty="0"/>
              <a:t>4-First Results</a:t>
            </a:r>
          </a:p>
        </p:txBody>
      </p:sp>
      <p:pic>
        <p:nvPicPr>
          <p:cNvPr id="4" name="Content Placeholder 3"/>
          <p:cNvPicPr>
            <a:picLocks noGrp="1" noChangeAspect="1"/>
          </p:cNvPicPr>
          <p:nvPr>
            <p:ph idx="1"/>
          </p:nvPr>
        </p:nvPicPr>
        <p:blipFill rotWithShape="1">
          <a:blip r:embed="rId2"/>
          <a:srcRect l="20130" t="11407" r="6941" b="17189"/>
          <a:stretch/>
        </p:blipFill>
        <p:spPr>
          <a:xfrm>
            <a:off x="2751438" y="1161534"/>
            <a:ext cx="9153627" cy="5428736"/>
          </a:xfrm>
          <a:prstGeom prst="rect">
            <a:avLst/>
          </a:prstGeom>
        </p:spPr>
      </p:pic>
      <p:sp>
        <p:nvSpPr>
          <p:cNvPr id="3" name="TextBox 2"/>
          <p:cNvSpPr txBox="1"/>
          <p:nvPr/>
        </p:nvSpPr>
        <p:spPr>
          <a:xfrm>
            <a:off x="271848" y="2306594"/>
            <a:ext cx="1779373" cy="1754326"/>
          </a:xfrm>
          <a:prstGeom prst="rect">
            <a:avLst/>
          </a:prstGeom>
          <a:noFill/>
          <a:ln>
            <a:solidFill>
              <a:srgbClr val="0070C0"/>
            </a:solidFill>
          </a:ln>
        </p:spPr>
        <p:txBody>
          <a:bodyPr wrap="square" rtlCol="0">
            <a:spAutoFit/>
          </a:bodyPr>
          <a:lstStyle/>
          <a:p>
            <a:r>
              <a:rPr lang="en-CA" dirty="0" smtClean="0"/>
              <a:t>Let select only neurons which coordinates are inside selected Area, to be </a:t>
            </a:r>
            <a:r>
              <a:rPr lang="en-CA" dirty="0" err="1"/>
              <a:t>E</a:t>
            </a:r>
            <a:r>
              <a:rPr lang="en-CA" dirty="0" err="1" smtClean="0"/>
              <a:t>xcitators</a:t>
            </a:r>
            <a:r>
              <a:rPr lang="en-CA" dirty="0" smtClean="0"/>
              <a:t>.</a:t>
            </a:r>
            <a:endParaRPr lang="en-CA" dirty="0"/>
          </a:p>
        </p:txBody>
      </p:sp>
      <p:cxnSp>
        <p:nvCxnSpPr>
          <p:cNvPr id="6" name="Straight Arrow Connector 5"/>
          <p:cNvCxnSpPr>
            <a:stCxn id="3" idx="3"/>
          </p:cNvCxnSpPr>
          <p:nvPr/>
        </p:nvCxnSpPr>
        <p:spPr>
          <a:xfrm flipV="1">
            <a:off x="2051221" y="2010033"/>
            <a:ext cx="1680520" cy="1787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527589" y="1977081"/>
            <a:ext cx="1688757" cy="1812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667632" y="1383957"/>
            <a:ext cx="1660619" cy="162285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68495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5218"/>
          </a:xfrm>
        </p:spPr>
        <p:txBody>
          <a:bodyPr/>
          <a:lstStyle/>
          <a:p>
            <a:pPr algn="ctr"/>
            <a:r>
              <a:rPr lang="en-CA" dirty="0"/>
              <a:t>4-First Results</a:t>
            </a:r>
          </a:p>
        </p:txBody>
      </p:sp>
      <p:pic>
        <p:nvPicPr>
          <p:cNvPr id="4" name="Content Placeholder 3"/>
          <p:cNvPicPr>
            <a:picLocks noGrp="1" noChangeAspect="1"/>
          </p:cNvPicPr>
          <p:nvPr>
            <p:ph idx="1"/>
          </p:nvPr>
        </p:nvPicPr>
        <p:blipFill rotWithShape="1">
          <a:blip r:embed="rId2"/>
          <a:srcRect l="24450" t="2503" r="29227" b="6435"/>
          <a:stretch/>
        </p:blipFill>
        <p:spPr>
          <a:xfrm>
            <a:off x="2248930" y="1136822"/>
            <a:ext cx="3583459" cy="3962400"/>
          </a:xfrm>
          <a:prstGeom prst="rect">
            <a:avLst/>
          </a:prstGeom>
        </p:spPr>
      </p:pic>
      <p:pic>
        <p:nvPicPr>
          <p:cNvPr id="5" name="Picture 4"/>
          <p:cNvPicPr>
            <a:picLocks noChangeAspect="1"/>
          </p:cNvPicPr>
          <p:nvPr/>
        </p:nvPicPr>
        <p:blipFill rotWithShape="1">
          <a:blip r:embed="rId3"/>
          <a:srcRect l="19725" t="10766" r="7004" b="17304"/>
          <a:stretch/>
        </p:blipFill>
        <p:spPr>
          <a:xfrm>
            <a:off x="5430215" y="2852057"/>
            <a:ext cx="6308146" cy="3483429"/>
          </a:xfrm>
          <a:prstGeom prst="rect">
            <a:avLst/>
          </a:prstGeom>
        </p:spPr>
      </p:pic>
      <p:sp>
        <p:nvSpPr>
          <p:cNvPr id="3" name="Rectangle 2"/>
          <p:cNvSpPr/>
          <p:nvPr/>
        </p:nvSpPr>
        <p:spPr>
          <a:xfrm>
            <a:off x="2578443" y="2183026"/>
            <a:ext cx="2213070" cy="13180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p:cNvSpPr/>
          <p:nvPr/>
        </p:nvSpPr>
        <p:spPr>
          <a:xfrm>
            <a:off x="2578443" y="2438400"/>
            <a:ext cx="2213070" cy="14828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2578443" y="3243756"/>
            <a:ext cx="2213069" cy="210299"/>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2578443" y="3549006"/>
            <a:ext cx="2213070" cy="14828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p:cNvSpPr txBox="1"/>
          <p:nvPr/>
        </p:nvSpPr>
        <p:spPr>
          <a:xfrm>
            <a:off x="6830051" y="1209491"/>
            <a:ext cx="3888259" cy="1477328"/>
          </a:xfrm>
          <a:prstGeom prst="rect">
            <a:avLst/>
          </a:prstGeom>
          <a:noFill/>
        </p:spPr>
        <p:txBody>
          <a:bodyPr wrap="square" rtlCol="0">
            <a:spAutoFit/>
          </a:bodyPr>
          <a:lstStyle/>
          <a:p>
            <a:r>
              <a:rPr lang="en-CA" dirty="0" smtClean="0"/>
              <a:t>This is the </a:t>
            </a:r>
            <a:r>
              <a:rPr lang="en-CA" dirty="0" err="1" smtClean="0"/>
              <a:t>Main_file</a:t>
            </a:r>
            <a:r>
              <a:rPr lang="en-CA" dirty="0" smtClean="0"/>
              <a:t> that stores all initial  Neurone information.</a:t>
            </a:r>
          </a:p>
          <a:p>
            <a:endParaRPr lang="en-CA" dirty="0"/>
          </a:p>
          <a:p>
            <a:r>
              <a:rPr lang="en-CA" dirty="0" smtClean="0"/>
              <a:t>As you can see, we have 8 neurones </a:t>
            </a:r>
            <a:r>
              <a:rPr lang="en-CA" dirty="0" err="1" smtClean="0"/>
              <a:t>Excitator</a:t>
            </a:r>
            <a:r>
              <a:rPr lang="en-CA" dirty="0" smtClean="0"/>
              <a:t> (+1) from last set up.</a:t>
            </a:r>
            <a:endParaRPr lang="en-CA" dirty="0"/>
          </a:p>
        </p:txBody>
      </p:sp>
      <p:sp>
        <p:nvSpPr>
          <p:cNvPr id="10" name="Rectangle 9"/>
          <p:cNvSpPr/>
          <p:nvPr/>
        </p:nvSpPr>
        <p:spPr>
          <a:xfrm>
            <a:off x="3262184" y="741405"/>
            <a:ext cx="271848" cy="49015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494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2304"/>
          </a:xfrm>
        </p:spPr>
        <p:txBody>
          <a:bodyPr>
            <a:noAutofit/>
          </a:bodyPr>
          <a:lstStyle/>
          <a:p>
            <a:pPr algn="ctr"/>
            <a:r>
              <a:rPr lang="en-CA" dirty="0"/>
              <a:t>4-First Results</a:t>
            </a:r>
          </a:p>
        </p:txBody>
      </p:sp>
      <p:pic>
        <p:nvPicPr>
          <p:cNvPr id="8" name="Content Placeholder 7"/>
          <p:cNvPicPr>
            <a:picLocks noGrp="1" noChangeAspect="1"/>
          </p:cNvPicPr>
          <p:nvPr>
            <p:ph idx="1"/>
          </p:nvPr>
        </p:nvPicPr>
        <p:blipFill rotWithShape="1">
          <a:blip r:embed="rId2"/>
          <a:srcRect l="12728" t="452" r="23590" b="9244"/>
          <a:stretch/>
        </p:blipFill>
        <p:spPr>
          <a:xfrm>
            <a:off x="2301004" y="1422497"/>
            <a:ext cx="5627025" cy="4488446"/>
          </a:xfrm>
          <a:prstGeom prst="rect">
            <a:avLst/>
          </a:prstGeom>
        </p:spPr>
      </p:pic>
      <p:pic>
        <p:nvPicPr>
          <p:cNvPr id="9" name="Content Placeholder 3"/>
          <p:cNvPicPr>
            <a:picLocks noChangeAspect="1"/>
          </p:cNvPicPr>
          <p:nvPr/>
        </p:nvPicPr>
        <p:blipFill rotWithShape="1">
          <a:blip r:embed="rId3"/>
          <a:srcRect l="28702" t="9159" r="30556" b="2765"/>
          <a:stretch/>
        </p:blipFill>
        <p:spPr>
          <a:xfrm>
            <a:off x="8085144" y="2780485"/>
            <a:ext cx="3163330" cy="3674075"/>
          </a:xfrm>
          <a:prstGeom prst="rect">
            <a:avLst/>
          </a:prstGeom>
        </p:spPr>
      </p:pic>
      <p:sp>
        <p:nvSpPr>
          <p:cNvPr id="3" name="TextBox 2"/>
          <p:cNvSpPr txBox="1"/>
          <p:nvPr/>
        </p:nvSpPr>
        <p:spPr>
          <a:xfrm>
            <a:off x="164756" y="2383091"/>
            <a:ext cx="2164787" cy="1200329"/>
          </a:xfrm>
          <a:prstGeom prst="rect">
            <a:avLst/>
          </a:prstGeom>
          <a:noFill/>
          <a:ln>
            <a:solidFill>
              <a:srgbClr val="00B0F0"/>
            </a:solidFill>
          </a:ln>
        </p:spPr>
        <p:txBody>
          <a:bodyPr wrap="square" rtlCol="0">
            <a:spAutoFit/>
          </a:bodyPr>
          <a:lstStyle/>
          <a:p>
            <a:r>
              <a:rPr lang="en-CA" dirty="0" smtClean="0"/>
              <a:t>Set selected Neurons Action Potential to be reached at 100 neuro-</a:t>
            </a:r>
            <a:r>
              <a:rPr lang="en-CA" dirty="0" err="1" smtClean="0"/>
              <a:t>transmitors</a:t>
            </a:r>
            <a:r>
              <a:rPr lang="en-CA" dirty="0" smtClean="0"/>
              <a:t>.</a:t>
            </a:r>
            <a:endParaRPr lang="en-CA" dirty="0"/>
          </a:p>
        </p:txBody>
      </p:sp>
    </p:spTree>
    <p:extLst>
      <p:ext uri="{BB962C8B-B14F-4D97-AF65-F5344CB8AC3E}">
        <p14:creationId xmlns:p14="http://schemas.microsoft.com/office/powerpoint/2010/main" val="2246074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4-First Results</a:t>
            </a:r>
          </a:p>
        </p:txBody>
      </p:sp>
      <p:pic>
        <p:nvPicPr>
          <p:cNvPr id="6" name="Content Placeholder 5"/>
          <p:cNvPicPr>
            <a:picLocks noGrp="1" noChangeAspect="1"/>
          </p:cNvPicPr>
          <p:nvPr>
            <p:ph idx="1"/>
          </p:nvPr>
        </p:nvPicPr>
        <p:blipFill rotWithShape="1">
          <a:blip r:embed="rId2"/>
          <a:srcRect l="17775" t="14833" r="9331" b="14620"/>
          <a:stretch/>
        </p:blipFill>
        <p:spPr>
          <a:xfrm>
            <a:off x="3603170" y="2471057"/>
            <a:ext cx="5638801" cy="3069772"/>
          </a:xfrm>
          <a:prstGeom prst="rect">
            <a:avLst/>
          </a:prstGeom>
        </p:spPr>
      </p:pic>
      <p:sp>
        <p:nvSpPr>
          <p:cNvPr id="5" name="TextBox 4"/>
          <p:cNvSpPr txBox="1"/>
          <p:nvPr/>
        </p:nvSpPr>
        <p:spPr>
          <a:xfrm>
            <a:off x="553993" y="2388974"/>
            <a:ext cx="1894703" cy="2862322"/>
          </a:xfrm>
          <a:prstGeom prst="rect">
            <a:avLst/>
          </a:prstGeom>
          <a:noFill/>
          <a:ln>
            <a:solidFill>
              <a:srgbClr val="00B0F0"/>
            </a:solidFill>
          </a:ln>
        </p:spPr>
        <p:txBody>
          <a:bodyPr wrap="square" rtlCol="0">
            <a:spAutoFit/>
          </a:bodyPr>
          <a:lstStyle/>
          <a:p>
            <a:r>
              <a:rPr lang="en-CA" dirty="0" smtClean="0"/>
              <a:t>Set selected Neurons Action Potential to be reached at another number of neuro-</a:t>
            </a:r>
            <a:r>
              <a:rPr lang="en-CA" dirty="0" err="1" smtClean="0"/>
              <a:t>transmitors</a:t>
            </a:r>
            <a:r>
              <a:rPr lang="en-CA" dirty="0" smtClean="0"/>
              <a:t>.</a:t>
            </a:r>
          </a:p>
          <a:p>
            <a:endParaRPr lang="en-CA" dirty="0"/>
          </a:p>
          <a:p>
            <a:r>
              <a:rPr lang="en-CA" dirty="0" smtClean="0"/>
              <a:t>Random value here is 250</a:t>
            </a:r>
            <a:endParaRPr lang="en-CA" dirty="0"/>
          </a:p>
        </p:txBody>
      </p:sp>
      <p:sp>
        <p:nvSpPr>
          <p:cNvPr id="4" name="Oval 3"/>
          <p:cNvSpPr/>
          <p:nvPr/>
        </p:nvSpPr>
        <p:spPr>
          <a:xfrm>
            <a:off x="6853881" y="2792627"/>
            <a:ext cx="387178" cy="2965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Connecteur droit avec flèche 6"/>
          <p:cNvCxnSpPr>
            <a:stCxn id="5" idx="3"/>
            <a:endCxn id="4" idx="2"/>
          </p:cNvCxnSpPr>
          <p:nvPr/>
        </p:nvCxnSpPr>
        <p:spPr>
          <a:xfrm flipV="1">
            <a:off x="2448696" y="2940908"/>
            <a:ext cx="4405185" cy="8792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573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250" y="288926"/>
            <a:ext cx="10515600" cy="897618"/>
          </a:xfrm>
        </p:spPr>
        <p:txBody>
          <a:bodyPr/>
          <a:lstStyle/>
          <a:p>
            <a:pPr algn="ctr"/>
            <a:r>
              <a:rPr lang="en-CA" dirty="0"/>
              <a:t>4-First Results</a:t>
            </a:r>
          </a:p>
        </p:txBody>
      </p:sp>
      <p:pic>
        <p:nvPicPr>
          <p:cNvPr id="4" name="Content Placeholder 3"/>
          <p:cNvPicPr>
            <a:picLocks noGrp="1" noChangeAspect="1"/>
          </p:cNvPicPr>
          <p:nvPr>
            <p:ph idx="1"/>
          </p:nvPr>
        </p:nvPicPr>
        <p:blipFill rotWithShape="1">
          <a:blip r:embed="rId2"/>
          <a:srcRect l="10309" t="421" r="25804" b="7017"/>
          <a:stretch/>
        </p:blipFill>
        <p:spPr>
          <a:xfrm>
            <a:off x="653143" y="1578429"/>
            <a:ext cx="5516468" cy="4495800"/>
          </a:xfrm>
          <a:prstGeom prst="rect">
            <a:avLst/>
          </a:prstGeom>
          <a:ln>
            <a:noFill/>
          </a:ln>
        </p:spPr>
      </p:pic>
      <p:pic>
        <p:nvPicPr>
          <p:cNvPr id="5" name="Picture 4"/>
          <p:cNvPicPr>
            <a:picLocks noChangeAspect="1"/>
          </p:cNvPicPr>
          <p:nvPr/>
        </p:nvPicPr>
        <p:blipFill rotWithShape="1">
          <a:blip r:embed="rId3"/>
          <a:srcRect l="33117" t="4595" r="20667" b="5235"/>
          <a:stretch/>
        </p:blipFill>
        <p:spPr>
          <a:xfrm>
            <a:off x="6422571" y="985866"/>
            <a:ext cx="4995279" cy="5548749"/>
          </a:xfrm>
          <a:prstGeom prst="rect">
            <a:avLst/>
          </a:prstGeom>
        </p:spPr>
      </p:pic>
      <p:sp>
        <p:nvSpPr>
          <p:cNvPr id="3" name="TextBox 2"/>
          <p:cNvSpPr txBox="1"/>
          <p:nvPr/>
        </p:nvSpPr>
        <p:spPr>
          <a:xfrm>
            <a:off x="3537563" y="4711697"/>
            <a:ext cx="2059459" cy="923330"/>
          </a:xfrm>
          <a:prstGeom prst="rect">
            <a:avLst/>
          </a:prstGeom>
          <a:noFill/>
          <a:ln>
            <a:solidFill>
              <a:srgbClr val="FF0000"/>
            </a:solidFill>
          </a:ln>
        </p:spPr>
        <p:txBody>
          <a:bodyPr wrap="square" rtlCol="0">
            <a:spAutoFit/>
          </a:bodyPr>
          <a:lstStyle/>
          <a:p>
            <a:r>
              <a:rPr lang="en-CA" dirty="0" smtClean="0"/>
              <a:t>Action potential can be reach with 250 neuro-</a:t>
            </a:r>
            <a:r>
              <a:rPr lang="en-CA" dirty="0" err="1" smtClean="0"/>
              <a:t>transmittors</a:t>
            </a:r>
            <a:endParaRPr lang="en-CA" dirty="0"/>
          </a:p>
        </p:txBody>
      </p:sp>
      <p:sp>
        <p:nvSpPr>
          <p:cNvPr id="6" name="Right Brace 5"/>
          <p:cNvSpPr/>
          <p:nvPr/>
        </p:nvSpPr>
        <p:spPr>
          <a:xfrm>
            <a:off x="3171862" y="4898571"/>
            <a:ext cx="267729" cy="736456"/>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973646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99646"/>
          </a:xfrm>
        </p:spPr>
        <p:txBody>
          <a:bodyPr/>
          <a:lstStyle/>
          <a:p>
            <a:pPr algn="ctr"/>
            <a:r>
              <a:rPr lang="en-CA" dirty="0" smtClean="0"/>
              <a:t>Let s randomly take Neuron 19</a:t>
            </a:r>
            <a:endParaRPr lang="en-CA" dirty="0"/>
          </a:p>
        </p:txBody>
      </p:sp>
      <p:pic>
        <p:nvPicPr>
          <p:cNvPr id="4" name="Content Placeholder 3"/>
          <p:cNvPicPr>
            <a:picLocks noGrp="1" noChangeAspect="1"/>
          </p:cNvPicPr>
          <p:nvPr>
            <p:ph idx="1"/>
          </p:nvPr>
        </p:nvPicPr>
        <p:blipFill rotWithShape="1">
          <a:blip r:embed="rId2"/>
          <a:srcRect l="29215" t="612" r="28837" b="2262"/>
          <a:stretch/>
        </p:blipFill>
        <p:spPr>
          <a:xfrm>
            <a:off x="927142" y="1385571"/>
            <a:ext cx="3862571" cy="5030632"/>
          </a:xfrm>
          <a:prstGeom prst="rect">
            <a:avLst/>
          </a:prstGeom>
        </p:spPr>
      </p:pic>
      <p:pic>
        <p:nvPicPr>
          <p:cNvPr id="5" name="Picture 4"/>
          <p:cNvPicPr>
            <a:picLocks noChangeAspect="1"/>
          </p:cNvPicPr>
          <p:nvPr/>
        </p:nvPicPr>
        <p:blipFill rotWithShape="1">
          <a:blip r:embed="rId3"/>
          <a:srcRect l="30143" t="2050" r="32909" b="7715"/>
          <a:stretch/>
        </p:blipFill>
        <p:spPr>
          <a:xfrm>
            <a:off x="6202827" y="1273629"/>
            <a:ext cx="3855573" cy="5296626"/>
          </a:xfrm>
          <a:prstGeom prst="rect">
            <a:avLst/>
          </a:prstGeom>
        </p:spPr>
      </p:pic>
      <p:sp>
        <p:nvSpPr>
          <p:cNvPr id="3" name="ZoneTexte 2"/>
          <p:cNvSpPr txBox="1"/>
          <p:nvPr/>
        </p:nvSpPr>
        <p:spPr>
          <a:xfrm>
            <a:off x="10341429" y="3178628"/>
            <a:ext cx="1578429" cy="646331"/>
          </a:xfrm>
          <a:prstGeom prst="rect">
            <a:avLst/>
          </a:prstGeom>
          <a:noFill/>
          <a:ln>
            <a:solidFill>
              <a:srgbClr val="FF0000"/>
            </a:solidFill>
          </a:ln>
        </p:spPr>
        <p:txBody>
          <a:bodyPr wrap="square" rtlCol="0">
            <a:spAutoFit/>
          </a:bodyPr>
          <a:lstStyle/>
          <a:p>
            <a:r>
              <a:rPr lang="en-US" dirty="0" smtClean="0"/>
              <a:t>It is an inhibitor (-1)</a:t>
            </a:r>
            <a:endParaRPr lang="fr-CA" dirty="0"/>
          </a:p>
        </p:txBody>
      </p:sp>
      <p:cxnSp>
        <p:nvCxnSpPr>
          <p:cNvPr id="7" name="Connecteur droit avec flèche 6"/>
          <p:cNvCxnSpPr>
            <a:stCxn id="3" idx="1"/>
          </p:cNvCxnSpPr>
          <p:nvPr/>
        </p:nvCxnSpPr>
        <p:spPr>
          <a:xfrm flipH="1">
            <a:off x="7434943" y="3501794"/>
            <a:ext cx="2906486" cy="42014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710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8516" y="521644"/>
            <a:ext cx="7514968" cy="903502"/>
          </a:xfrm>
        </p:spPr>
        <p:txBody>
          <a:bodyPr/>
          <a:lstStyle/>
          <a:p>
            <a:pPr algn="ctr"/>
            <a:r>
              <a:rPr lang="en-CA" dirty="0" smtClean="0"/>
              <a:t>Presentation  Overview</a:t>
            </a:r>
            <a:endParaRPr lang="en-CA" dirty="0"/>
          </a:p>
        </p:txBody>
      </p:sp>
      <p:sp>
        <p:nvSpPr>
          <p:cNvPr id="3" name="Content Placeholder 2"/>
          <p:cNvSpPr>
            <a:spLocks noGrp="1"/>
          </p:cNvSpPr>
          <p:nvPr>
            <p:ph idx="1"/>
          </p:nvPr>
        </p:nvSpPr>
        <p:spPr>
          <a:xfrm>
            <a:off x="838200" y="1985318"/>
            <a:ext cx="10515600" cy="3896497"/>
          </a:xfrm>
        </p:spPr>
        <p:txBody>
          <a:bodyPr>
            <a:normAutofit lnSpcReduction="10000"/>
          </a:bodyPr>
          <a:lstStyle/>
          <a:p>
            <a:pPr marL="514350" indent="-514350">
              <a:buFont typeface="+mj-lt"/>
              <a:buAutoNum type="arabicPeriod"/>
            </a:pPr>
            <a:r>
              <a:rPr lang="en-CA" dirty="0" smtClean="0"/>
              <a:t>Introduction : Brain, Neuron and Connections</a:t>
            </a:r>
          </a:p>
          <a:p>
            <a:pPr marL="514350" indent="-514350">
              <a:buFont typeface="+mj-lt"/>
              <a:buAutoNum type="arabicPeriod"/>
            </a:pPr>
            <a:r>
              <a:rPr lang="en-CA" dirty="0" smtClean="0"/>
              <a:t>Objectives :</a:t>
            </a:r>
          </a:p>
          <a:p>
            <a:pPr marL="514350" indent="-514350">
              <a:buFont typeface="+mj-lt"/>
              <a:buAutoNum type="arabicPeriod"/>
            </a:pPr>
            <a:r>
              <a:rPr lang="en-CA" dirty="0" smtClean="0"/>
              <a:t>Model and Implementation</a:t>
            </a:r>
          </a:p>
          <a:p>
            <a:pPr marL="514350" indent="-514350">
              <a:buFont typeface="+mj-lt"/>
              <a:buAutoNum type="arabicPeriod"/>
            </a:pPr>
            <a:r>
              <a:rPr lang="en-CA" dirty="0" smtClean="0"/>
              <a:t>First Results</a:t>
            </a:r>
          </a:p>
          <a:p>
            <a:pPr marL="514350" indent="-514350">
              <a:buFont typeface="+mj-lt"/>
              <a:buAutoNum type="arabicPeriod"/>
            </a:pPr>
            <a:r>
              <a:rPr lang="en-CA" dirty="0" smtClean="0"/>
              <a:t>A couple of comparisons</a:t>
            </a:r>
          </a:p>
          <a:p>
            <a:pPr marL="514350" indent="-514350">
              <a:buFont typeface="+mj-lt"/>
              <a:buAutoNum type="arabicPeriod"/>
            </a:pPr>
            <a:r>
              <a:rPr lang="en-CA" dirty="0" smtClean="0"/>
              <a:t>Conclusion</a:t>
            </a:r>
          </a:p>
          <a:p>
            <a:pPr marL="514350" indent="-514350">
              <a:buFont typeface="+mj-lt"/>
              <a:buAutoNum type="arabicPeriod"/>
            </a:pPr>
            <a:r>
              <a:rPr lang="en-CA" dirty="0" smtClean="0"/>
              <a:t>Limitations</a:t>
            </a:r>
          </a:p>
          <a:p>
            <a:pPr marL="514350" indent="-514350">
              <a:buFont typeface="+mj-lt"/>
              <a:buAutoNum type="arabicPeriod"/>
            </a:pPr>
            <a:r>
              <a:rPr lang="en-CA" dirty="0" err="1" smtClean="0"/>
              <a:t>Futur</a:t>
            </a:r>
            <a:r>
              <a:rPr lang="en-CA" dirty="0" smtClean="0"/>
              <a:t> work</a:t>
            </a:r>
            <a:endParaRPr lang="en-CA" dirty="0"/>
          </a:p>
        </p:txBody>
      </p:sp>
    </p:spTree>
    <p:extLst>
      <p:ext uri="{BB962C8B-B14F-4D97-AF65-F5344CB8AC3E}">
        <p14:creationId xmlns:p14="http://schemas.microsoft.com/office/powerpoint/2010/main" val="2679694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He has either 0 or 1 inhibition connection with its </a:t>
            </a:r>
            <a:r>
              <a:rPr lang="en-CA" dirty="0" err="1" smtClean="0"/>
              <a:t>neighboors</a:t>
            </a:r>
            <a:endParaRPr lang="en-CA" dirty="0"/>
          </a:p>
        </p:txBody>
      </p:sp>
      <p:pic>
        <p:nvPicPr>
          <p:cNvPr id="4" name="Content Placeholder 3"/>
          <p:cNvPicPr>
            <a:picLocks noGrp="1" noChangeAspect="1"/>
          </p:cNvPicPr>
          <p:nvPr>
            <p:ph idx="1"/>
          </p:nvPr>
        </p:nvPicPr>
        <p:blipFill rotWithShape="1">
          <a:blip r:embed="rId2"/>
          <a:srcRect l="22974" t="21966" r="39594" b="40508"/>
          <a:stretch/>
        </p:blipFill>
        <p:spPr>
          <a:xfrm>
            <a:off x="925286" y="2197452"/>
            <a:ext cx="6080756" cy="3429001"/>
          </a:xfrm>
          <a:prstGeom prst="rect">
            <a:avLst/>
          </a:prstGeom>
        </p:spPr>
      </p:pic>
      <p:pic>
        <p:nvPicPr>
          <p:cNvPr id="5" name="Picture 4"/>
          <p:cNvPicPr>
            <a:picLocks noChangeAspect="1"/>
          </p:cNvPicPr>
          <p:nvPr/>
        </p:nvPicPr>
        <p:blipFill rotWithShape="1">
          <a:blip r:embed="rId3"/>
          <a:srcRect l="30228" t="2265" r="33116" b="7844"/>
          <a:stretch/>
        </p:blipFill>
        <p:spPr>
          <a:xfrm>
            <a:off x="7928517" y="1438506"/>
            <a:ext cx="3791416" cy="5229923"/>
          </a:xfrm>
          <a:prstGeom prst="rect">
            <a:avLst/>
          </a:prstGeom>
        </p:spPr>
      </p:pic>
      <p:sp>
        <p:nvSpPr>
          <p:cNvPr id="3" name="Rectangle 2"/>
          <p:cNvSpPr/>
          <p:nvPr/>
        </p:nvSpPr>
        <p:spPr>
          <a:xfrm>
            <a:off x="8349343" y="936171"/>
            <a:ext cx="217714" cy="583474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ZoneTexte 5"/>
          <p:cNvSpPr txBox="1"/>
          <p:nvPr/>
        </p:nvSpPr>
        <p:spPr>
          <a:xfrm>
            <a:off x="1491343" y="5954486"/>
            <a:ext cx="4267200" cy="369332"/>
          </a:xfrm>
          <a:prstGeom prst="rect">
            <a:avLst/>
          </a:prstGeom>
          <a:noFill/>
          <a:ln>
            <a:solidFill>
              <a:srgbClr val="FF0000"/>
            </a:solidFill>
          </a:ln>
        </p:spPr>
        <p:txBody>
          <a:bodyPr wrap="square" rtlCol="0">
            <a:spAutoFit/>
          </a:bodyPr>
          <a:lstStyle/>
          <a:p>
            <a:r>
              <a:rPr lang="en-US" dirty="0" smtClean="0"/>
              <a:t>Its current strength with Neuron 37 is 134 </a:t>
            </a:r>
            <a:endParaRPr lang="fr-CA" dirty="0"/>
          </a:p>
        </p:txBody>
      </p:sp>
      <p:sp>
        <p:nvSpPr>
          <p:cNvPr id="7" name="Ellipse 6"/>
          <p:cNvSpPr/>
          <p:nvPr/>
        </p:nvSpPr>
        <p:spPr>
          <a:xfrm>
            <a:off x="8752113" y="5638800"/>
            <a:ext cx="424543" cy="3156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9" name="Connecteur droit avec flèche 8"/>
          <p:cNvCxnSpPr>
            <a:stCxn id="6" idx="3"/>
            <a:endCxn id="7" idx="2"/>
          </p:cNvCxnSpPr>
          <p:nvPr/>
        </p:nvCxnSpPr>
        <p:spPr>
          <a:xfrm flipV="1">
            <a:off x="5758543" y="5796643"/>
            <a:ext cx="2993570" cy="34250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328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Modify strength of 19 &amp; 37</a:t>
            </a:r>
            <a:endParaRPr lang="en-CA" dirty="0"/>
          </a:p>
        </p:txBody>
      </p:sp>
      <p:pic>
        <p:nvPicPr>
          <p:cNvPr id="4" name="Content Placeholder 3"/>
          <p:cNvPicPr>
            <a:picLocks noGrp="1" noChangeAspect="1"/>
          </p:cNvPicPr>
          <p:nvPr>
            <p:ph idx="1"/>
          </p:nvPr>
        </p:nvPicPr>
        <p:blipFill rotWithShape="1">
          <a:blip r:embed="rId2"/>
          <a:srcRect l="49617" t="19531" r="13947" b="31500"/>
          <a:stretch/>
        </p:blipFill>
        <p:spPr>
          <a:xfrm>
            <a:off x="4295163" y="2642532"/>
            <a:ext cx="2818701" cy="2130804"/>
          </a:xfrm>
          <a:prstGeom prst="rect">
            <a:avLst/>
          </a:prstGeom>
        </p:spPr>
      </p:pic>
      <p:pic>
        <p:nvPicPr>
          <p:cNvPr id="5" name="Picture 4"/>
          <p:cNvPicPr>
            <a:picLocks noChangeAspect="1"/>
          </p:cNvPicPr>
          <p:nvPr/>
        </p:nvPicPr>
        <p:blipFill rotWithShape="1">
          <a:blip r:embed="rId3"/>
          <a:srcRect l="9735" t="-386" r="13197" b="7674"/>
          <a:stretch/>
        </p:blipFill>
        <p:spPr>
          <a:xfrm>
            <a:off x="1855135" y="239485"/>
            <a:ext cx="9636270" cy="6520543"/>
          </a:xfrm>
          <a:prstGeom prst="rect">
            <a:avLst/>
          </a:prstGeom>
        </p:spPr>
      </p:pic>
      <p:cxnSp>
        <p:nvCxnSpPr>
          <p:cNvPr id="6" name="Connecteur droit avec flèche 5"/>
          <p:cNvCxnSpPr>
            <a:stCxn id="7" idx="3"/>
          </p:cNvCxnSpPr>
          <p:nvPr/>
        </p:nvCxnSpPr>
        <p:spPr>
          <a:xfrm>
            <a:off x="1811592" y="3184069"/>
            <a:ext cx="5296779" cy="13607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69878" y="2583904"/>
            <a:ext cx="1741714" cy="1200329"/>
          </a:xfrm>
          <a:prstGeom prst="rect">
            <a:avLst/>
          </a:prstGeom>
          <a:noFill/>
          <a:ln w="12700">
            <a:solidFill>
              <a:srgbClr val="FF0000"/>
            </a:solidFill>
          </a:ln>
        </p:spPr>
        <p:txBody>
          <a:bodyPr wrap="square" rtlCol="0">
            <a:spAutoFit/>
          </a:bodyPr>
          <a:lstStyle/>
          <a:p>
            <a:r>
              <a:rPr lang="en-US" dirty="0" smtClean="0"/>
              <a:t>The last request in the </a:t>
            </a:r>
            <a:r>
              <a:rPr lang="en-US" dirty="0" err="1" smtClean="0"/>
              <a:t>listbox</a:t>
            </a:r>
            <a:r>
              <a:rPr lang="en-US" dirty="0" smtClean="0"/>
              <a:t> is not achieved for time reasons.</a:t>
            </a:r>
            <a:endParaRPr lang="fr-CA" dirty="0"/>
          </a:p>
        </p:txBody>
      </p:sp>
      <p:sp>
        <p:nvSpPr>
          <p:cNvPr id="10" name="ZoneTexte 9"/>
          <p:cNvSpPr txBox="1"/>
          <p:nvPr/>
        </p:nvSpPr>
        <p:spPr>
          <a:xfrm>
            <a:off x="315686" y="4855029"/>
            <a:ext cx="1495906" cy="923330"/>
          </a:xfrm>
          <a:prstGeom prst="rect">
            <a:avLst/>
          </a:prstGeom>
          <a:noFill/>
          <a:ln>
            <a:solidFill>
              <a:srgbClr val="FF0000"/>
            </a:solidFill>
          </a:ln>
        </p:spPr>
        <p:txBody>
          <a:bodyPr wrap="square" rtlCol="0">
            <a:spAutoFit/>
          </a:bodyPr>
          <a:lstStyle/>
          <a:p>
            <a:r>
              <a:rPr lang="en-US" dirty="0" smtClean="0"/>
              <a:t>We update that strength to 680</a:t>
            </a:r>
            <a:endParaRPr lang="fr-CA" dirty="0"/>
          </a:p>
        </p:txBody>
      </p:sp>
      <p:cxnSp>
        <p:nvCxnSpPr>
          <p:cNvPr id="12" name="Connecteur droit avec flèche 11"/>
          <p:cNvCxnSpPr>
            <a:stCxn id="10" idx="3"/>
          </p:cNvCxnSpPr>
          <p:nvPr/>
        </p:nvCxnSpPr>
        <p:spPr>
          <a:xfrm flipV="1">
            <a:off x="1811592" y="3499756"/>
            <a:ext cx="7539237" cy="181693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381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Back to the File</a:t>
            </a:r>
            <a:endParaRPr lang="en-CA" dirty="0"/>
          </a:p>
        </p:txBody>
      </p:sp>
      <p:pic>
        <p:nvPicPr>
          <p:cNvPr id="4" name="Content Placeholder 3"/>
          <p:cNvPicPr>
            <a:picLocks noGrp="1" noChangeAspect="1"/>
          </p:cNvPicPr>
          <p:nvPr>
            <p:ph idx="1"/>
          </p:nvPr>
        </p:nvPicPr>
        <p:blipFill rotWithShape="1">
          <a:blip r:embed="rId2"/>
          <a:srcRect l="27203" t="3074" r="29877" b="9867"/>
          <a:stretch/>
        </p:blipFill>
        <p:spPr>
          <a:xfrm>
            <a:off x="3733800" y="270252"/>
            <a:ext cx="5486400" cy="6259891"/>
          </a:xfrm>
          <a:prstGeom prst="rect">
            <a:avLst/>
          </a:prstGeom>
        </p:spPr>
      </p:pic>
      <p:sp>
        <p:nvSpPr>
          <p:cNvPr id="3" name="Rectangle 2"/>
          <p:cNvSpPr/>
          <p:nvPr/>
        </p:nvSpPr>
        <p:spPr>
          <a:xfrm>
            <a:off x="4397829" y="2971800"/>
            <a:ext cx="3722914" cy="17417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 name="Ellipse 4"/>
          <p:cNvSpPr/>
          <p:nvPr/>
        </p:nvSpPr>
        <p:spPr>
          <a:xfrm>
            <a:off x="5110843" y="2895600"/>
            <a:ext cx="468086" cy="326572"/>
          </a:xfrm>
          <a:prstGeom prst="ellipse">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288797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dirty="0"/>
          </a:p>
        </p:txBody>
      </p:sp>
      <p:pic>
        <p:nvPicPr>
          <p:cNvPr id="4" name="Content Placeholder 3"/>
          <p:cNvPicPr>
            <a:picLocks noGrp="1" noChangeAspect="1"/>
          </p:cNvPicPr>
          <p:nvPr>
            <p:ph idx="1"/>
          </p:nvPr>
        </p:nvPicPr>
        <p:blipFill rotWithShape="1">
          <a:blip r:embed="rId2"/>
          <a:srcRect l="32602" t="22356" r="31998" b="30725"/>
          <a:stretch/>
        </p:blipFill>
        <p:spPr>
          <a:xfrm>
            <a:off x="451094" y="2051308"/>
            <a:ext cx="4937335" cy="4145981"/>
          </a:xfrm>
          <a:prstGeom prst="rect">
            <a:avLst/>
          </a:prstGeom>
        </p:spPr>
      </p:pic>
      <p:pic>
        <p:nvPicPr>
          <p:cNvPr id="5" name="Picture 4"/>
          <p:cNvPicPr>
            <a:picLocks noChangeAspect="1"/>
          </p:cNvPicPr>
          <p:nvPr/>
        </p:nvPicPr>
        <p:blipFill rotWithShape="1">
          <a:blip r:embed="rId3"/>
          <a:srcRect l="29785" t="2871" r="27500" b="10023"/>
          <a:stretch/>
        </p:blipFill>
        <p:spPr>
          <a:xfrm>
            <a:off x="7010400" y="1143321"/>
            <a:ext cx="4735286" cy="5431651"/>
          </a:xfrm>
          <a:prstGeom prst="rect">
            <a:avLst/>
          </a:prstGeom>
        </p:spPr>
      </p:pic>
      <p:pic>
        <p:nvPicPr>
          <p:cNvPr id="6" name="Picture 5"/>
          <p:cNvPicPr>
            <a:picLocks noChangeAspect="1"/>
          </p:cNvPicPr>
          <p:nvPr/>
        </p:nvPicPr>
        <p:blipFill rotWithShape="1">
          <a:blip r:embed="rId4"/>
          <a:srcRect l="32918" t="25112" r="31279" b="27380"/>
          <a:stretch/>
        </p:blipFill>
        <p:spPr>
          <a:xfrm>
            <a:off x="3668486" y="217714"/>
            <a:ext cx="4788180" cy="3573950"/>
          </a:xfrm>
          <a:prstGeom prst="rect">
            <a:avLst/>
          </a:prstGeom>
        </p:spPr>
      </p:pic>
      <p:sp>
        <p:nvSpPr>
          <p:cNvPr id="3" name="Ellipse 2"/>
          <p:cNvSpPr/>
          <p:nvPr/>
        </p:nvSpPr>
        <p:spPr>
          <a:xfrm>
            <a:off x="8251371" y="4822371"/>
            <a:ext cx="304800" cy="2286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8" name="Connecteur droit avec flèche 7"/>
          <p:cNvCxnSpPr>
            <a:endCxn id="3" idx="1"/>
          </p:cNvCxnSpPr>
          <p:nvPr/>
        </p:nvCxnSpPr>
        <p:spPr>
          <a:xfrm>
            <a:off x="6618514" y="1926771"/>
            <a:ext cx="1677494" cy="292907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490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pic>
        <p:nvPicPr>
          <p:cNvPr id="4" name="Content Placeholder 3"/>
          <p:cNvPicPr>
            <a:picLocks noGrp="1" noChangeAspect="1"/>
          </p:cNvPicPr>
          <p:nvPr>
            <p:ph idx="1"/>
          </p:nvPr>
        </p:nvPicPr>
        <p:blipFill rotWithShape="1">
          <a:blip r:embed="rId2"/>
          <a:srcRect l="33064" t="25084" r="31291" b="27715"/>
          <a:stretch/>
        </p:blipFill>
        <p:spPr>
          <a:xfrm>
            <a:off x="685800" y="326571"/>
            <a:ext cx="5235498" cy="3899741"/>
          </a:xfrm>
          <a:prstGeom prst="rect">
            <a:avLst/>
          </a:prstGeom>
        </p:spPr>
      </p:pic>
      <p:pic>
        <p:nvPicPr>
          <p:cNvPr id="5" name="Picture 4"/>
          <p:cNvPicPr>
            <a:picLocks noChangeAspect="1"/>
          </p:cNvPicPr>
          <p:nvPr/>
        </p:nvPicPr>
        <p:blipFill rotWithShape="1">
          <a:blip r:embed="rId3"/>
          <a:srcRect l="37174" t="30801" r="27520" b="22753"/>
          <a:stretch/>
        </p:blipFill>
        <p:spPr>
          <a:xfrm>
            <a:off x="6426091" y="1793222"/>
            <a:ext cx="5417567" cy="4008864"/>
          </a:xfrm>
          <a:prstGeom prst="rect">
            <a:avLst/>
          </a:prstGeom>
        </p:spPr>
      </p:pic>
      <p:sp>
        <p:nvSpPr>
          <p:cNvPr id="6" name="Rectangle 5"/>
          <p:cNvSpPr/>
          <p:nvPr/>
        </p:nvSpPr>
        <p:spPr>
          <a:xfrm>
            <a:off x="8567056" y="4680857"/>
            <a:ext cx="2852057" cy="968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8" name="Connecteur droit avec flèche 7"/>
          <p:cNvCxnSpPr>
            <a:endCxn id="6" idx="0"/>
          </p:cNvCxnSpPr>
          <p:nvPr/>
        </p:nvCxnSpPr>
        <p:spPr>
          <a:xfrm>
            <a:off x="2699657" y="2177143"/>
            <a:ext cx="7293428" cy="250371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a:off x="4147457" y="3797654"/>
            <a:ext cx="5562600" cy="14492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1384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0357"/>
          </a:xfrm>
        </p:spPr>
        <p:txBody>
          <a:bodyPr/>
          <a:lstStyle/>
          <a:p>
            <a:r>
              <a:rPr lang="en-CA" dirty="0" smtClean="0"/>
              <a:t>Let s go back to the Network</a:t>
            </a:r>
            <a:endParaRPr lang="en-CA" dirty="0"/>
          </a:p>
        </p:txBody>
      </p:sp>
      <p:pic>
        <p:nvPicPr>
          <p:cNvPr id="4" name="Content Placeholder 3"/>
          <p:cNvPicPr>
            <a:picLocks noGrp="1" noChangeAspect="1"/>
          </p:cNvPicPr>
          <p:nvPr>
            <p:ph idx="1"/>
          </p:nvPr>
        </p:nvPicPr>
        <p:blipFill rotWithShape="1">
          <a:blip r:embed="rId2"/>
          <a:srcRect l="14609" t="10484" r="12199" b="18155"/>
          <a:stretch/>
        </p:blipFill>
        <p:spPr>
          <a:xfrm>
            <a:off x="908302" y="1327617"/>
            <a:ext cx="5450683" cy="3474454"/>
          </a:xfrm>
          <a:prstGeom prst="rect">
            <a:avLst/>
          </a:prstGeom>
          <a:ln>
            <a:noFill/>
          </a:ln>
        </p:spPr>
      </p:pic>
      <p:pic>
        <p:nvPicPr>
          <p:cNvPr id="5" name="Picture 4"/>
          <p:cNvPicPr>
            <a:picLocks noChangeAspect="1"/>
          </p:cNvPicPr>
          <p:nvPr/>
        </p:nvPicPr>
        <p:blipFill rotWithShape="1">
          <a:blip r:embed="rId3"/>
          <a:srcRect l="29921" t="3441" r="27476" b="6508"/>
          <a:stretch/>
        </p:blipFill>
        <p:spPr>
          <a:xfrm>
            <a:off x="7560526" y="1215482"/>
            <a:ext cx="4059043" cy="5434361"/>
          </a:xfrm>
          <a:prstGeom prst="rect">
            <a:avLst/>
          </a:prstGeom>
        </p:spPr>
      </p:pic>
      <p:sp>
        <p:nvSpPr>
          <p:cNvPr id="3" name="Rectangle 2"/>
          <p:cNvSpPr/>
          <p:nvPr/>
        </p:nvSpPr>
        <p:spPr>
          <a:xfrm>
            <a:off x="9731828" y="1888672"/>
            <a:ext cx="402771" cy="49094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Ellipse 5"/>
          <p:cNvSpPr/>
          <p:nvPr/>
        </p:nvSpPr>
        <p:spPr>
          <a:xfrm>
            <a:off x="8741229" y="2068286"/>
            <a:ext cx="489857" cy="446314"/>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ZoneTexte 6"/>
          <p:cNvSpPr txBox="1"/>
          <p:nvPr/>
        </p:nvSpPr>
        <p:spPr>
          <a:xfrm>
            <a:off x="478970" y="5040086"/>
            <a:ext cx="6683829" cy="1754326"/>
          </a:xfrm>
          <a:prstGeom prst="rect">
            <a:avLst/>
          </a:prstGeom>
          <a:noFill/>
          <a:ln>
            <a:solidFill>
              <a:srgbClr val="00B050"/>
            </a:solidFill>
          </a:ln>
        </p:spPr>
        <p:txBody>
          <a:bodyPr wrap="square" rtlCol="0">
            <a:spAutoFit/>
          </a:bodyPr>
          <a:lstStyle/>
          <a:p>
            <a:r>
              <a:rPr lang="en-US" dirty="0" smtClean="0"/>
              <a:t>When one submit an impulse, the Neuron1 is the first neuron that it : </a:t>
            </a:r>
            <a:r>
              <a:rPr lang="en-US" dirty="0" smtClean="0">
                <a:solidFill>
                  <a:srgbClr val="0070C0"/>
                </a:solidFill>
              </a:rPr>
              <a:t>Receptor Neuron</a:t>
            </a:r>
            <a:r>
              <a:rPr lang="en-US" dirty="0" smtClean="0"/>
              <a:t>. The last column is the action potential threshold. When neuron 1 will send its signal to its </a:t>
            </a:r>
            <a:r>
              <a:rPr lang="en-US" dirty="0" err="1" smtClean="0"/>
              <a:t>neighboors</a:t>
            </a:r>
            <a:r>
              <a:rPr lang="en-US" dirty="0" smtClean="0"/>
              <a:t>, for this simulation, I manually put its </a:t>
            </a:r>
            <a:r>
              <a:rPr lang="en-US" dirty="0" err="1" smtClean="0"/>
              <a:t>neurotransmitors</a:t>
            </a:r>
            <a:r>
              <a:rPr lang="en-US" dirty="0" smtClean="0"/>
              <a:t> (the power with which he excites its </a:t>
            </a:r>
            <a:r>
              <a:rPr lang="en-US" dirty="0" err="1" smtClean="0"/>
              <a:t>neighboors</a:t>
            </a:r>
            <a:r>
              <a:rPr lang="en-US" dirty="0" smtClean="0"/>
              <a:t>) to </a:t>
            </a:r>
            <a:r>
              <a:rPr lang="en-US" dirty="0" smtClean="0">
                <a:solidFill>
                  <a:srgbClr val="00B0F0"/>
                </a:solidFill>
              </a:rPr>
              <a:t>100</a:t>
            </a:r>
            <a:r>
              <a:rPr lang="en-US" dirty="0" smtClean="0"/>
              <a:t>. In that case, he cannot excite none of its </a:t>
            </a:r>
            <a:r>
              <a:rPr lang="en-US" dirty="0" err="1" smtClean="0"/>
              <a:t>neighboors</a:t>
            </a:r>
            <a:r>
              <a:rPr lang="en-US" dirty="0" smtClean="0"/>
              <a:t> which threshold is </a:t>
            </a:r>
            <a:r>
              <a:rPr lang="en-US" dirty="0" smtClean="0">
                <a:solidFill>
                  <a:srgbClr val="FF0000"/>
                </a:solidFill>
              </a:rPr>
              <a:t>500 &gt; 100</a:t>
            </a:r>
            <a:r>
              <a:rPr lang="en-US" dirty="0" smtClean="0"/>
              <a:t>.</a:t>
            </a:r>
            <a:endParaRPr lang="fr-CA" dirty="0"/>
          </a:p>
        </p:txBody>
      </p:sp>
      <p:cxnSp>
        <p:nvCxnSpPr>
          <p:cNvPr id="9" name="Connecteur droit avec flèche 8"/>
          <p:cNvCxnSpPr/>
          <p:nvPr/>
        </p:nvCxnSpPr>
        <p:spPr>
          <a:xfrm flipV="1">
            <a:off x="2177143" y="2291443"/>
            <a:ext cx="5867400" cy="31514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a:endCxn id="6" idx="3"/>
          </p:cNvCxnSpPr>
          <p:nvPr/>
        </p:nvCxnSpPr>
        <p:spPr>
          <a:xfrm flipV="1">
            <a:off x="4005943" y="2449239"/>
            <a:ext cx="4807024" cy="37665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a:endCxn id="3" idx="1"/>
          </p:cNvCxnSpPr>
          <p:nvPr/>
        </p:nvCxnSpPr>
        <p:spPr>
          <a:xfrm flipV="1">
            <a:off x="4604657" y="4343400"/>
            <a:ext cx="5127171" cy="212271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369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dirty="0"/>
          </a:p>
        </p:txBody>
      </p:sp>
      <p:pic>
        <p:nvPicPr>
          <p:cNvPr id="4" name="Content Placeholder 3"/>
          <p:cNvPicPr>
            <a:picLocks noGrp="1" noChangeAspect="1"/>
          </p:cNvPicPr>
          <p:nvPr>
            <p:ph idx="1"/>
          </p:nvPr>
        </p:nvPicPr>
        <p:blipFill rotWithShape="1">
          <a:blip r:embed="rId2"/>
          <a:srcRect l="41698" t="22588" r="28470" b="30130"/>
          <a:stretch/>
        </p:blipFill>
        <p:spPr>
          <a:xfrm>
            <a:off x="3951514" y="325030"/>
            <a:ext cx="7083778" cy="6315256"/>
          </a:xfrm>
          <a:prstGeom prst="rect">
            <a:avLst/>
          </a:prstGeom>
        </p:spPr>
      </p:pic>
      <p:sp>
        <p:nvSpPr>
          <p:cNvPr id="3" name="ZoneTexte 2"/>
          <p:cNvSpPr txBox="1"/>
          <p:nvPr/>
        </p:nvSpPr>
        <p:spPr>
          <a:xfrm>
            <a:off x="1045029" y="2057400"/>
            <a:ext cx="2405742" cy="1200329"/>
          </a:xfrm>
          <a:prstGeom prst="rect">
            <a:avLst/>
          </a:prstGeom>
          <a:noFill/>
          <a:ln>
            <a:solidFill>
              <a:srgbClr val="00B050"/>
            </a:solidFill>
          </a:ln>
        </p:spPr>
        <p:txBody>
          <a:bodyPr wrap="square" rtlCol="0">
            <a:spAutoFit/>
          </a:bodyPr>
          <a:lstStyle/>
          <a:p>
            <a:r>
              <a:rPr lang="en-US" dirty="0" smtClean="0"/>
              <a:t>After updating the network, this is the interactions profile for this simulation</a:t>
            </a:r>
            <a:endParaRPr lang="fr-CA" dirty="0"/>
          </a:p>
        </p:txBody>
      </p:sp>
    </p:spTree>
    <p:extLst>
      <p:ext uri="{BB962C8B-B14F-4D97-AF65-F5344CB8AC3E}">
        <p14:creationId xmlns:p14="http://schemas.microsoft.com/office/powerpoint/2010/main" val="329901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smtClean="0"/>
              <a:t>gfnsfgn</a:t>
            </a:r>
            <a:endParaRPr lang="en-CA" dirty="0"/>
          </a:p>
        </p:txBody>
      </p:sp>
      <p:pic>
        <p:nvPicPr>
          <p:cNvPr id="6" name="Content Placeholder 5"/>
          <p:cNvPicPr>
            <a:picLocks noGrp="1" noChangeAspect="1"/>
          </p:cNvPicPr>
          <p:nvPr>
            <p:ph idx="1"/>
          </p:nvPr>
        </p:nvPicPr>
        <p:blipFill rotWithShape="1">
          <a:blip r:embed="rId2"/>
          <a:srcRect l="4449" t="3055" r="1316" b="6349"/>
          <a:stretch/>
        </p:blipFill>
        <p:spPr>
          <a:xfrm>
            <a:off x="729515" y="228599"/>
            <a:ext cx="10950684" cy="5921830"/>
          </a:xfrm>
          <a:prstGeom prst="rect">
            <a:avLst/>
          </a:prstGeom>
        </p:spPr>
      </p:pic>
      <p:sp>
        <p:nvSpPr>
          <p:cNvPr id="3" name="Ellipse 2"/>
          <p:cNvSpPr/>
          <p:nvPr/>
        </p:nvSpPr>
        <p:spPr>
          <a:xfrm>
            <a:off x="6019799" y="860246"/>
            <a:ext cx="3864429" cy="407125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 name="ZoneTexte 3"/>
          <p:cNvSpPr txBox="1"/>
          <p:nvPr/>
        </p:nvSpPr>
        <p:spPr>
          <a:xfrm>
            <a:off x="1295400" y="6085665"/>
            <a:ext cx="9122228" cy="646331"/>
          </a:xfrm>
          <a:prstGeom prst="rect">
            <a:avLst/>
          </a:prstGeom>
          <a:noFill/>
          <a:ln>
            <a:solidFill>
              <a:srgbClr val="FF0000"/>
            </a:solidFill>
          </a:ln>
        </p:spPr>
        <p:txBody>
          <a:bodyPr wrap="square" rtlCol="0">
            <a:spAutoFit/>
          </a:bodyPr>
          <a:lstStyle/>
          <a:p>
            <a:r>
              <a:rPr lang="en-US" dirty="0" smtClean="0"/>
              <a:t>When the myelin is not altered, and we consider one neuron at the time, we can see a direct relationship between ATP consumption and Length travelled by the signal.</a:t>
            </a:r>
            <a:endParaRPr lang="fr-CA" dirty="0"/>
          </a:p>
        </p:txBody>
      </p:sp>
      <p:cxnSp>
        <p:nvCxnSpPr>
          <p:cNvPr id="7" name="Connecteur droit avec flèche 6"/>
          <p:cNvCxnSpPr>
            <a:stCxn id="4" idx="0"/>
            <a:endCxn id="3" idx="3"/>
          </p:cNvCxnSpPr>
          <p:nvPr/>
        </p:nvCxnSpPr>
        <p:spPr>
          <a:xfrm flipV="1">
            <a:off x="5856514" y="4335281"/>
            <a:ext cx="729218" cy="175038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Ellipse 7"/>
          <p:cNvSpPr/>
          <p:nvPr/>
        </p:nvSpPr>
        <p:spPr>
          <a:xfrm>
            <a:off x="1600200" y="2693636"/>
            <a:ext cx="1284514" cy="8382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ZoneTexte 9"/>
          <p:cNvSpPr txBox="1"/>
          <p:nvPr/>
        </p:nvSpPr>
        <p:spPr>
          <a:xfrm>
            <a:off x="195943" y="3777341"/>
            <a:ext cx="1502228" cy="2308324"/>
          </a:xfrm>
          <a:prstGeom prst="rect">
            <a:avLst/>
          </a:prstGeom>
          <a:noFill/>
          <a:ln>
            <a:solidFill>
              <a:srgbClr val="00B0F0"/>
            </a:solidFill>
          </a:ln>
        </p:spPr>
        <p:txBody>
          <a:bodyPr wrap="square" rtlCol="0">
            <a:spAutoFit/>
          </a:bodyPr>
          <a:lstStyle/>
          <a:p>
            <a:r>
              <a:rPr lang="en-US" dirty="0" smtClean="0">
                <a:solidFill>
                  <a:srgbClr val="0070C0"/>
                </a:solidFill>
              </a:rPr>
              <a:t>As I </a:t>
            </a:r>
            <a:r>
              <a:rPr lang="en-US" dirty="0" err="1" smtClean="0">
                <a:solidFill>
                  <a:srgbClr val="0070C0"/>
                </a:solidFill>
              </a:rPr>
              <a:t>mentionned</a:t>
            </a:r>
            <a:r>
              <a:rPr lang="en-US" dirty="0" smtClean="0">
                <a:solidFill>
                  <a:srgbClr val="0070C0"/>
                </a:solidFill>
              </a:rPr>
              <a:t> in implementation, I coded the network to follow the signal</a:t>
            </a:r>
            <a:endParaRPr lang="fr-CA" dirty="0">
              <a:solidFill>
                <a:srgbClr val="0070C0"/>
              </a:solidFill>
            </a:endParaRPr>
          </a:p>
        </p:txBody>
      </p:sp>
      <p:cxnSp>
        <p:nvCxnSpPr>
          <p:cNvPr id="12" name="Connecteur droit avec flèche 11"/>
          <p:cNvCxnSpPr>
            <a:stCxn id="10" idx="0"/>
            <a:endCxn id="8" idx="3"/>
          </p:cNvCxnSpPr>
          <p:nvPr/>
        </p:nvCxnSpPr>
        <p:spPr>
          <a:xfrm flipV="1">
            <a:off x="947057" y="3409084"/>
            <a:ext cx="841256" cy="3682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174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4"/>
            <a:ext cx="10515600" cy="875847"/>
          </a:xfrm>
        </p:spPr>
        <p:txBody>
          <a:bodyPr>
            <a:normAutofit/>
          </a:bodyPr>
          <a:lstStyle/>
          <a:p>
            <a:pPr algn="ctr"/>
            <a:r>
              <a:rPr lang="en-CA" dirty="0" smtClean="0"/>
              <a:t>5-A </a:t>
            </a:r>
            <a:r>
              <a:rPr lang="en-CA" dirty="0"/>
              <a:t>couple of </a:t>
            </a:r>
            <a:r>
              <a:rPr lang="en-CA" dirty="0" smtClean="0"/>
              <a:t>comparisons</a:t>
            </a:r>
            <a:endParaRPr lang="en-CA" dirty="0"/>
          </a:p>
        </p:txBody>
      </p:sp>
      <p:pic>
        <p:nvPicPr>
          <p:cNvPr id="4" name="Content Placeholder 3"/>
          <p:cNvPicPr>
            <a:picLocks noGrp="1" noChangeAspect="1"/>
          </p:cNvPicPr>
          <p:nvPr>
            <p:ph idx="1"/>
          </p:nvPr>
        </p:nvPicPr>
        <p:blipFill rotWithShape="1">
          <a:blip r:embed="rId2"/>
          <a:srcRect l="14961" t="10831" r="12287" b="18122"/>
          <a:stretch/>
        </p:blipFill>
        <p:spPr>
          <a:xfrm>
            <a:off x="642256" y="1774370"/>
            <a:ext cx="6548201" cy="4027715"/>
          </a:xfrm>
          <a:prstGeom prst="rect">
            <a:avLst/>
          </a:prstGeom>
        </p:spPr>
      </p:pic>
      <p:sp>
        <p:nvSpPr>
          <p:cNvPr id="3" name="Ellipse 2"/>
          <p:cNvSpPr/>
          <p:nvPr/>
        </p:nvSpPr>
        <p:spPr>
          <a:xfrm>
            <a:off x="5149804" y="2427514"/>
            <a:ext cx="1926771" cy="22315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6" name="Connecteur droit avec flèche 5"/>
          <p:cNvCxnSpPr>
            <a:stCxn id="8" idx="1"/>
            <a:endCxn id="3" idx="7"/>
          </p:cNvCxnSpPr>
          <p:nvPr/>
        </p:nvCxnSpPr>
        <p:spPr>
          <a:xfrm flipH="1" flipV="1">
            <a:off x="6794406" y="2754320"/>
            <a:ext cx="1282793" cy="10772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8077199" y="1153886"/>
            <a:ext cx="3526971" cy="3416320"/>
          </a:xfrm>
          <a:prstGeom prst="rect">
            <a:avLst/>
          </a:prstGeom>
          <a:noFill/>
          <a:ln>
            <a:solidFill>
              <a:srgbClr val="FF0000"/>
            </a:solidFill>
          </a:ln>
        </p:spPr>
        <p:txBody>
          <a:bodyPr wrap="square" rtlCol="0">
            <a:spAutoFit/>
          </a:bodyPr>
          <a:lstStyle/>
          <a:p>
            <a:r>
              <a:rPr lang="en-US" dirty="0" smtClean="0"/>
              <a:t>This part is to compare the Normal Network and the Abnormal network. Right now, white I am writing this, I am reviewing a function that unfortunately saturates </a:t>
            </a:r>
            <a:r>
              <a:rPr lang="en-US" dirty="0" err="1"/>
              <a:t>M</a:t>
            </a:r>
            <a:r>
              <a:rPr lang="en-US" dirty="0" err="1" smtClean="0"/>
              <a:t>atlab</a:t>
            </a:r>
            <a:r>
              <a:rPr lang="en-US" dirty="0" smtClean="0"/>
              <a:t> while running the whole simulation, because of iterations error. </a:t>
            </a:r>
            <a:r>
              <a:rPr lang="en-CA" dirty="0" err="1" smtClean="0"/>
              <a:t>Matlab</a:t>
            </a:r>
            <a:r>
              <a:rPr lang="en-CA" dirty="0" smtClean="0"/>
              <a:t> stores </a:t>
            </a:r>
            <a:r>
              <a:rPr lang="en-CA" dirty="0"/>
              <a:t>too much data, and stop running after.. 5 - 10 min</a:t>
            </a:r>
            <a:r>
              <a:rPr lang="en-US" dirty="0" smtClean="0"/>
              <a:t>. I will be able to do more simulations once I fixe that problem.</a:t>
            </a:r>
            <a:r>
              <a:rPr lang="en-CA" dirty="0"/>
              <a:t> </a:t>
            </a:r>
            <a:endParaRPr lang="fr-CA" dirty="0"/>
          </a:p>
        </p:txBody>
      </p:sp>
      <p:sp>
        <p:nvSpPr>
          <p:cNvPr id="15" name="ZoneTexte 14"/>
          <p:cNvSpPr txBox="1"/>
          <p:nvPr/>
        </p:nvSpPr>
        <p:spPr>
          <a:xfrm>
            <a:off x="9132711" y="4929615"/>
            <a:ext cx="1696909" cy="646331"/>
          </a:xfrm>
          <a:prstGeom prst="rect">
            <a:avLst/>
          </a:prstGeom>
          <a:noFill/>
        </p:spPr>
        <p:txBody>
          <a:bodyPr wrap="square" rtlCol="0">
            <a:spAutoFit/>
          </a:bodyPr>
          <a:lstStyle/>
          <a:p>
            <a:pPr algn="just"/>
            <a:r>
              <a:rPr lang="en-CA" dirty="0" smtClean="0"/>
              <a:t>Current work</a:t>
            </a:r>
            <a:endParaRPr lang="fr-CA" dirty="0"/>
          </a:p>
          <a:p>
            <a:endParaRPr lang="fr-CA" dirty="0"/>
          </a:p>
        </p:txBody>
      </p:sp>
    </p:spTree>
    <p:extLst>
      <p:ext uri="{BB962C8B-B14F-4D97-AF65-F5344CB8AC3E}">
        <p14:creationId xmlns:p14="http://schemas.microsoft.com/office/powerpoint/2010/main" val="216606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6"/>
            <a:ext cx="10515600" cy="952046"/>
          </a:xfrm>
        </p:spPr>
        <p:txBody>
          <a:bodyPr/>
          <a:lstStyle/>
          <a:p>
            <a:pPr algn="ctr"/>
            <a:r>
              <a:rPr lang="en-US" dirty="0" smtClean="0"/>
              <a:t>6-Conclusion</a:t>
            </a:r>
            <a:endParaRPr lang="fr-CA" dirty="0"/>
          </a:p>
        </p:txBody>
      </p:sp>
      <p:sp>
        <p:nvSpPr>
          <p:cNvPr id="3" name="Espace réservé du contenu 2"/>
          <p:cNvSpPr>
            <a:spLocks noGrp="1"/>
          </p:cNvSpPr>
          <p:nvPr>
            <p:ph idx="1"/>
          </p:nvPr>
        </p:nvSpPr>
        <p:spPr>
          <a:xfrm>
            <a:off x="838200" y="1763486"/>
            <a:ext cx="10515600" cy="4637314"/>
          </a:xfrm>
        </p:spPr>
        <p:txBody>
          <a:bodyPr/>
          <a:lstStyle/>
          <a:p>
            <a:r>
              <a:rPr lang="en-US" dirty="0" smtClean="0"/>
              <a:t>The conclusion we can make from slide 27 is that : When </a:t>
            </a:r>
            <a:r>
              <a:rPr lang="en-US" dirty="0"/>
              <a:t>the myelin is not altered, and we consider one neuron at the time, we can see a direct relationship between ATP consumption and Length travelled by the signal</a:t>
            </a:r>
            <a:r>
              <a:rPr lang="en-US" dirty="0" smtClean="0"/>
              <a:t>.</a:t>
            </a:r>
          </a:p>
          <a:p>
            <a:endParaRPr lang="en-US" dirty="0" smtClean="0"/>
          </a:p>
          <a:p>
            <a:r>
              <a:rPr lang="en-US" dirty="0" smtClean="0"/>
              <a:t>Not enough results on the network processing itself because of time constraints. </a:t>
            </a:r>
          </a:p>
          <a:p>
            <a:endParaRPr lang="en-US" dirty="0" smtClean="0"/>
          </a:p>
          <a:p>
            <a:r>
              <a:rPr lang="en-US" dirty="0" smtClean="0"/>
              <a:t>However, session 4 provides good results regarding the network implementation.</a:t>
            </a:r>
            <a:endParaRPr lang="fr-CA" dirty="0"/>
          </a:p>
          <a:p>
            <a:endParaRPr lang="fr-CA" dirty="0"/>
          </a:p>
        </p:txBody>
      </p:sp>
    </p:spTree>
    <p:extLst>
      <p:ext uri="{BB962C8B-B14F-4D97-AF65-F5344CB8AC3E}">
        <p14:creationId xmlns:p14="http://schemas.microsoft.com/office/powerpoint/2010/main" val="1966317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95785"/>
            <a:ext cx="10515600" cy="779934"/>
          </a:xfrm>
        </p:spPr>
        <p:txBody>
          <a:bodyPr>
            <a:normAutofit fontScale="90000"/>
          </a:bodyPr>
          <a:lstStyle/>
          <a:p>
            <a:pPr algn="ctr"/>
            <a:r>
              <a:rPr lang="en-CA" dirty="0" smtClean="0"/>
              <a:t>1- Introduction : Brain, Neuron and Connections</a:t>
            </a:r>
            <a:br>
              <a:rPr lang="en-CA" dirty="0" smtClean="0"/>
            </a:br>
            <a:endParaRPr lang="en-CA" dirty="0"/>
          </a:p>
        </p:txBody>
      </p:sp>
      <p:sp>
        <p:nvSpPr>
          <p:cNvPr id="3" name="Content Placeholder 2"/>
          <p:cNvSpPr>
            <a:spLocks noGrp="1"/>
          </p:cNvSpPr>
          <p:nvPr>
            <p:ph idx="1"/>
          </p:nvPr>
        </p:nvSpPr>
        <p:spPr>
          <a:xfrm>
            <a:off x="838200" y="1318053"/>
            <a:ext cx="10515600" cy="5231027"/>
          </a:xfrm>
        </p:spPr>
        <p:txBody>
          <a:bodyPr>
            <a:normAutofit fontScale="92500"/>
          </a:bodyPr>
          <a:lstStyle/>
          <a:p>
            <a:pPr algn="just"/>
            <a:r>
              <a:rPr lang="en-US" sz="2400" dirty="0"/>
              <a:t>The nervous system is a set of a billion of neurons that communicate with each-other through a billion of billions of synaptic connections. It is apparent to a set of electrical cables connecting nodes, forming a huge network. Most published studies on diseases of the nervous system face the problem of complexity of the nervous system as its whole</a:t>
            </a:r>
            <a:r>
              <a:rPr lang="en-US" sz="2400" dirty="0" smtClean="0"/>
              <a:t>.</a:t>
            </a:r>
          </a:p>
          <a:p>
            <a:pPr algn="just"/>
            <a:endParaRPr lang="en-CA" sz="2400" dirty="0"/>
          </a:p>
          <a:p>
            <a:pPr algn="just"/>
            <a:r>
              <a:rPr lang="en-US" sz="2400" dirty="0"/>
              <a:t>It is difficult to tell accurately the reason of a dysfunction; this is the case of Autism: Although symptoms of the disease are known, there is no consensus on the reasons of such a phenomenon. Some authors talk </a:t>
            </a:r>
            <a:r>
              <a:rPr lang="en-US" sz="2400" dirty="0" smtClean="0"/>
              <a:t>about spend </a:t>
            </a:r>
            <a:r>
              <a:rPr lang="en-US" sz="2400" dirty="0"/>
              <a:t>energy related to long-distance connections, others talk of poor synchronization between the left hemisphere and the right hemisphere, others talk about poor quality of the gray matter, namely, the myelination of axons, key for inter-regional communication, … </a:t>
            </a:r>
            <a:r>
              <a:rPr lang="en-US" sz="2400" dirty="0" smtClean="0"/>
              <a:t>     Those are known through Infra-red and a bunch of scanning tools.</a:t>
            </a:r>
          </a:p>
          <a:p>
            <a:pPr algn="just"/>
            <a:endParaRPr lang="en-US" sz="2400" dirty="0"/>
          </a:p>
          <a:p>
            <a:pPr algn="just"/>
            <a:r>
              <a:rPr lang="en-US" sz="2400" dirty="0" smtClean="0"/>
              <a:t>It is very hard for Biologists to figure out what is really going on. We then need model with which we can manipulate different possibilities and observe the results.</a:t>
            </a:r>
          </a:p>
        </p:txBody>
      </p:sp>
    </p:spTree>
    <p:extLst>
      <p:ext uri="{BB962C8B-B14F-4D97-AF65-F5344CB8AC3E}">
        <p14:creationId xmlns:p14="http://schemas.microsoft.com/office/powerpoint/2010/main" val="1242987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smtClean="0"/>
              <a:t>7-limitation</a:t>
            </a:r>
            <a:endParaRPr lang="en-CA" dirty="0"/>
          </a:p>
        </p:txBody>
      </p:sp>
      <p:sp>
        <p:nvSpPr>
          <p:cNvPr id="3" name="Content Placeholder 2"/>
          <p:cNvSpPr>
            <a:spLocks noGrp="1"/>
          </p:cNvSpPr>
          <p:nvPr>
            <p:ph idx="1"/>
          </p:nvPr>
        </p:nvSpPr>
        <p:spPr>
          <a:xfrm>
            <a:off x="838200" y="1502229"/>
            <a:ext cx="10515600" cy="4674734"/>
          </a:xfrm>
        </p:spPr>
        <p:txBody>
          <a:bodyPr>
            <a:normAutofit/>
          </a:bodyPr>
          <a:lstStyle/>
          <a:p>
            <a:pPr marL="0" indent="0">
              <a:buNone/>
            </a:pPr>
            <a:endParaRPr lang="en-CA" dirty="0"/>
          </a:p>
          <a:p>
            <a:r>
              <a:rPr lang="en-CA" dirty="0"/>
              <a:t>As I don t have huge computer to do a multithread</a:t>
            </a:r>
            <a:r>
              <a:rPr lang="en-CA" dirty="0" smtClean="0"/>
              <a:t>,</a:t>
            </a:r>
            <a:r>
              <a:rPr lang="en-CA" dirty="0"/>
              <a:t/>
            </a:r>
            <a:br>
              <a:rPr lang="en-CA" dirty="0"/>
            </a:br>
            <a:endParaRPr lang="en-CA" dirty="0"/>
          </a:p>
          <a:p>
            <a:r>
              <a:rPr lang="en-CA" dirty="0"/>
              <a:t>1) I cannot run </a:t>
            </a:r>
            <a:r>
              <a:rPr lang="en-CA" dirty="0" err="1"/>
              <a:t>simultanely</a:t>
            </a:r>
            <a:r>
              <a:rPr lang="en-CA" dirty="0"/>
              <a:t> both Abnormal and normal Network. I have to run one network at the time</a:t>
            </a:r>
            <a:r>
              <a:rPr lang="en-CA" dirty="0" smtClean="0"/>
              <a:t>.</a:t>
            </a:r>
            <a:endParaRPr lang="en-CA" dirty="0"/>
          </a:p>
          <a:p>
            <a:pPr algn="just"/>
            <a:r>
              <a:rPr lang="en-CA" dirty="0"/>
              <a:t>2) As I don t have huge computer to do a multithread, I can only send one signal and wait for that signal to disappear completely before I send another </a:t>
            </a:r>
            <a:r>
              <a:rPr lang="en-CA" dirty="0" smtClean="0"/>
              <a:t>one</a:t>
            </a:r>
          </a:p>
          <a:p>
            <a:pPr algn="just"/>
            <a:endParaRPr lang="en-CA" dirty="0"/>
          </a:p>
          <a:p>
            <a:pPr marL="0" indent="0">
              <a:buNone/>
            </a:pPr>
            <a:r>
              <a:rPr lang="en-CA" dirty="0" smtClean="0">
                <a:solidFill>
                  <a:srgbClr val="0070C0"/>
                </a:solidFill>
              </a:rPr>
              <a:t>Solution : To use Supercomputers to do the simulations</a:t>
            </a:r>
            <a:endParaRPr lang="en-CA" dirty="0">
              <a:solidFill>
                <a:srgbClr val="0070C0"/>
              </a:solidFill>
            </a:endParaRPr>
          </a:p>
        </p:txBody>
      </p:sp>
    </p:spTree>
    <p:extLst>
      <p:ext uri="{BB962C8B-B14F-4D97-AF65-F5344CB8AC3E}">
        <p14:creationId xmlns:p14="http://schemas.microsoft.com/office/powerpoint/2010/main" val="95856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19389"/>
          </a:xfrm>
        </p:spPr>
        <p:txBody>
          <a:bodyPr>
            <a:normAutofit/>
          </a:bodyPr>
          <a:lstStyle/>
          <a:p>
            <a:pPr algn="ctr"/>
            <a:r>
              <a:rPr lang="en-CA" dirty="0" smtClean="0"/>
              <a:t>8-Futur work</a:t>
            </a:r>
            <a:endParaRPr lang="en-CA" dirty="0"/>
          </a:p>
        </p:txBody>
      </p:sp>
      <p:sp>
        <p:nvSpPr>
          <p:cNvPr id="3" name="Content Placeholder 2"/>
          <p:cNvSpPr>
            <a:spLocks noGrp="1"/>
          </p:cNvSpPr>
          <p:nvPr>
            <p:ph idx="1"/>
          </p:nvPr>
        </p:nvSpPr>
        <p:spPr>
          <a:xfrm>
            <a:off x="838200" y="1458686"/>
            <a:ext cx="10515600" cy="5040968"/>
          </a:xfrm>
        </p:spPr>
        <p:txBody>
          <a:bodyPr>
            <a:normAutofit lnSpcReduction="10000"/>
          </a:bodyPr>
          <a:lstStyle/>
          <a:p>
            <a:r>
              <a:rPr lang="en-CA" dirty="0" smtClean="0"/>
              <a:t>I found a function named Digraph available in </a:t>
            </a:r>
            <a:r>
              <a:rPr lang="en-CA" dirty="0" err="1" smtClean="0"/>
              <a:t>Matlab</a:t>
            </a:r>
            <a:r>
              <a:rPr lang="en-CA" dirty="0" smtClean="0"/>
              <a:t> 2016. A </a:t>
            </a:r>
            <a:r>
              <a:rPr lang="en-CA" dirty="0" smtClean="0"/>
              <a:t>powerful </a:t>
            </a:r>
            <a:r>
              <a:rPr lang="en-CA" dirty="0" smtClean="0"/>
              <a:t>function that : </a:t>
            </a:r>
          </a:p>
          <a:p>
            <a:pPr lvl="1">
              <a:buFont typeface="Wingdings" panose="05000000000000000000" pitchFamily="2" charset="2"/>
              <a:buChar char="ü"/>
            </a:pPr>
            <a:r>
              <a:rPr lang="en-CA" dirty="0" smtClean="0"/>
              <a:t>gives the shorter path in a given network, from a point A to a point B,</a:t>
            </a:r>
          </a:p>
          <a:p>
            <a:pPr lvl="1">
              <a:buFont typeface="Wingdings" panose="05000000000000000000" pitchFamily="2" charset="2"/>
              <a:buChar char="ü"/>
            </a:pPr>
            <a:r>
              <a:rPr lang="en-CA" dirty="0" smtClean="0"/>
              <a:t>topology that allow to connect neighbour neuron in specific pattern, </a:t>
            </a:r>
          </a:p>
          <a:p>
            <a:pPr lvl="1" algn="just">
              <a:buFont typeface="Wingdings" panose="05000000000000000000" pitchFamily="2" charset="2"/>
              <a:buChar char="ü"/>
            </a:pPr>
            <a:r>
              <a:rPr lang="en-CA" dirty="0" smtClean="0"/>
              <a:t>… a lot of new stuff we can do, such as representing areas for the frontal lobe, visual lobe, ...</a:t>
            </a:r>
          </a:p>
          <a:p>
            <a:pPr lvl="1">
              <a:buFont typeface="Wingdings" panose="05000000000000000000" pitchFamily="2" charset="2"/>
              <a:buChar char="ü"/>
            </a:pPr>
            <a:endParaRPr lang="en-CA" dirty="0"/>
          </a:p>
          <a:p>
            <a:r>
              <a:rPr lang="en-CA" dirty="0" smtClean="0"/>
              <a:t> </a:t>
            </a:r>
            <a:r>
              <a:rPr lang="en-CA" dirty="0"/>
              <a:t>Run more </a:t>
            </a:r>
            <a:r>
              <a:rPr lang="en-CA" dirty="0" smtClean="0"/>
              <a:t>simulations varying different parameters : </a:t>
            </a:r>
          </a:p>
          <a:p>
            <a:pPr lvl="1">
              <a:buFont typeface="Wingdings" panose="05000000000000000000" pitchFamily="2" charset="2"/>
              <a:buChar char="ü"/>
            </a:pPr>
            <a:r>
              <a:rPr lang="en-CA" dirty="0" smtClean="0"/>
              <a:t>I can base the neuroplasticity on function available via </a:t>
            </a:r>
            <a:r>
              <a:rPr lang="en-CA" dirty="0" err="1" smtClean="0"/>
              <a:t>matlab</a:t>
            </a:r>
            <a:r>
              <a:rPr lang="en-CA" dirty="0" smtClean="0"/>
              <a:t> 2016 in addition to what I already did. </a:t>
            </a:r>
          </a:p>
          <a:p>
            <a:pPr lvl="1">
              <a:buFont typeface="Wingdings" panose="05000000000000000000" pitchFamily="2" charset="2"/>
              <a:buChar char="ü"/>
            </a:pPr>
            <a:r>
              <a:rPr lang="en-CA" dirty="0" smtClean="0"/>
              <a:t>As the brain is </a:t>
            </a:r>
            <a:r>
              <a:rPr lang="en-CA" dirty="0" err="1" smtClean="0"/>
              <a:t>lasy</a:t>
            </a:r>
            <a:r>
              <a:rPr lang="en-CA" dirty="0" smtClean="0"/>
              <a:t>, I can easily choose in a simulation to keep only paths that spend the less energy possible and see how it impacts the network topology, using functionalities available on </a:t>
            </a:r>
            <a:r>
              <a:rPr lang="en-CA" dirty="0" err="1"/>
              <a:t>M</a:t>
            </a:r>
            <a:r>
              <a:rPr lang="en-CA" dirty="0" err="1" smtClean="0"/>
              <a:t>atlab</a:t>
            </a:r>
            <a:r>
              <a:rPr lang="en-CA" dirty="0" smtClean="0"/>
              <a:t> 2016.</a:t>
            </a:r>
            <a:endParaRPr lang="en-CA" dirty="0"/>
          </a:p>
          <a:p>
            <a:pPr lvl="1">
              <a:buFont typeface="Wingdings" panose="05000000000000000000" pitchFamily="2" charset="2"/>
              <a:buChar char="ü"/>
            </a:pPr>
            <a:endParaRPr lang="en-CA" dirty="0"/>
          </a:p>
        </p:txBody>
      </p:sp>
    </p:spTree>
    <p:extLst>
      <p:ext uri="{BB962C8B-B14F-4D97-AF65-F5344CB8AC3E}">
        <p14:creationId xmlns:p14="http://schemas.microsoft.com/office/powerpoint/2010/main" val="2070252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533400"/>
            <a:ext cx="10515600" cy="762000"/>
          </a:xfrm>
        </p:spPr>
        <p:txBody>
          <a:bodyPr/>
          <a:lstStyle/>
          <a:p>
            <a:pPr algn="ctr"/>
            <a:r>
              <a:rPr lang="en-CA" dirty="0" smtClean="0"/>
              <a:t>8-Futur </a:t>
            </a:r>
            <a:r>
              <a:rPr lang="en-CA" dirty="0"/>
              <a:t>work</a:t>
            </a:r>
            <a:endParaRPr lang="fr-CA" dirty="0"/>
          </a:p>
        </p:txBody>
      </p:sp>
      <p:sp>
        <p:nvSpPr>
          <p:cNvPr id="3" name="Espace réservé du contenu 2"/>
          <p:cNvSpPr>
            <a:spLocks noGrp="1"/>
          </p:cNvSpPr>
          <p:nvPr>
            <p:ph idx="1"/>
          </p:nvPr>
        </p:nvSpPr>
        <p:spPr>
          <a:xfrm>
            <a:off x="620486" y="2100942"/>
            <a:ext cx="10515600" cy="2367150"/>
          </a:xfrm>
        </p:spPr>
        <p:txBody>
          <a:bodyPr/>
          <a:lstStyle/>
          <a:p>
            <a:pPr algn="just"/>
            <a:r>
              <a:rPr lang="en-CA" sz="2400" dirty="0"/>
              <a:t>I have a solution to implement data </a:t>
            </a:r>
            <a:r>
              <a:rPr lang="en-CA" sz="2400" dirty="0" smtClean="0"/>
              <a:t>memory, and even, artificial intelligence within </a:t>
            </a:r>
            <a:r>
              <a:rPr lang="en-CA" sz="2400" dirty="0"/>
              <a:t>the </a:t>
            </a:r>
            <a:r>
              <a:rPr lang="en-CA" sz="2400" dirty="0" smtClean="0"/>
              <a:t>system </a:t>
            </a:r>
            <a:r>
              <a:rPr lang="en-CA" sz="2400" dirty="0" smtClean="0"/>
              <a:t>(algorithms </a:t>
            </a:r>
            <a:r>
              <a:rPr lang="en-CA" sz="2400" dirty="0"/>
              <a:t>based on this work). </a:t>
            </a:r>
            <a:r>
              <a:rPr lang="en-CA" sz="2400" dirty="0" smtClean="0"/>
              <a:t>We can perform </a:t>
            </a:r>
            <a:r>
              <a:rPr lang="en-CA" sz="2400" dirty="0"/>
              <a:t>reminding </a:t>
            </a:r>
            <a:r>
              <a:rPr lang="en-CA" sz="2400" dirty="0" smtClean="0"/>
              <a:t>based </a:t>
            </a:r>
            <a:r>
              <a:rPr lang="en-CA" sz="2400" dirty="0"/>
              <a:t>on </a:t>
            </a:r>
            <a:r>
              <a:rPr lang="en-CA" sz="2400" dirty="0" smtClean="0"/>
              <a:t>synaptic-connections</a:t>
            </a:r>
            <a:r>
              <a:rPr lang="en-CA" sz="2400" dirty="0" smtClean="0"/>
              <a:t>. What </a:t>
            </a:r>
            <a:r>
              <a:rPr lang="en-CA" sz="2400" dirty="0"/>
              <a:t>is interesting with </a:t>
            </a:r>
            <a:r>
              <a:rPr lang="en-CA" sz="2400" dirty="0" smtClean="0"/>
              <a:t>those </a:t>
            </a:r>
            <a:r>
              <a:rPr lang="en-CA" sz="2400" dirty="0"/>
              <a:t>algorithm, </a:t>
            </a:r>
            <a:r>
              <a:rPr lang="en-CA" sz="2400" dirty="0" smtClean="0"/>
              <a:t>they </a:t>
            </a:r>
            <a:r>
              <a:rPr lang="en-CA" sz="2400" dirty="0"/>
              <a:t>can give you </a:t>
            </a:r>
            <a:r>
              <a:rPr lang="en-CA" sz="2400" dirty="0" smtClean="0"/>
              <a:t>(in output</a:t>
            </a:r>
            <a:r>
              <a:rPr lang="en-CA" sz="2400" dirty="0"/>
              <a:t>) only what you </a:t>
            </a:r>
            <a:r>
              <a:rPr lang="en-CA" sz="2400" dirty="0" smtClean="0"/>
              <a:t>input, starting at </a:t>
            </a:r>
            <a:r>
              <a:rPr lang="en-CA" sz="2400" dirty="0"/>
              <a:t>a completely stupid stage : at the beginning there is no output possible </a:t>
            </a:r>
            <a:r>
              <a:rPr lang="en-CA" sz="2400" dirty="0" smtClean="0"/>
              <a:t>until </a:t>
            </a:r>
            <a:r>
              <a:rPr lang="en-CA" sz="2400" dirty="0"/>
              <a:t>you start putting </a:t>
            </a:r>
            <a:r>
              <a:rPr lang="en-CA" sz="2400" dirty="0" smtClean="0"/>
              <a:t>repetitively the same inputs. </a:t>
            </a:r>
            <a:endParaRPr lang="fr-CA" dirty="0"/>
          </a:p>
        </p:txBody>
      </p:sp>
    </p:spTree>
    <p:extLst>
      <p:ext uri="{BB962C8B-B14F-4D97-AF65-F5344CB8AC3E}">
        <p14:creationId xmlns:p14="http://schemas.microsoft.com/office/powerpoint/2010/main" val="2436342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34331"/>
          </a:xfrm>
        </p:spPr>
        <p:txBody>
          <a:bodyPr>
            <a:normAutofit/>
          </a:bodyPr>
          <a:lstStyle/>
          <a:p>
            <a:pPr algn="ctr"/>
            <a:r>
              <a:rPr lang="en-CA" dirty="0" smtClean="0"/>
              <a:t>8-Futur work</a:t>
            </a:r>
            <a:endParaRPr lang="en-CA" dirty="0"/>
          </a:p>
        </p:txBody>
      </p:sp>
      <p:sp>
        <p:nvSpPr>
          <p:cNvPr id="3" name="Content Placeholder 2"/>
          <p:cNvSpPr>
            <a:spLocks noGrp="1"/>
          </p:cNvSpPr>
          <p:nvPr>
            <p:ph idx="1"/>
          </p:nvPr>
        </p:nvSpPr>
        <p:spPr>
          <a:xfrm>
            <a:off x="838200" y="1349829"/>
            <a:ext cx="10515600" cy="4827134"/>
          </a:xfrm>
        </p:spPr>
        <p:txBody>
          <a:bodyPr/>
          <a:lstStyle/>
          <a:p>
            <a:pPr algn="just"/>
            <a:r>
              <a:rPr lang="en-CA" dirty="0" smtClean="0"/>
              <a:t>I believe that to understand how disease like Alzheimer and Autism (</a:t>
            </a:r>
            <a:r>
              <a:rPr lang="en-CA" dirty="0"/>
              <a:t>memory disease</a:t>
            </a:r>
            <a:r>
              <a:rPr lang="en-CA" dirty="0" smtClean="0"/>
              <a:t>) work, we have to get that kind of algorithm coded inside a network (and make difference between different compartments of the brain), and if that works well in the simulations, we can understand far beyond ATP and length issue, but also at the connection level.</a:t>
            </a:r>
          </a:p>
          <a:p>
            <a:pPr algn="just"/>
            <a:endParaRPr lang="en-CA" dirty="0" smtClean="0"/>
          </a:p>
          <a:p>
            <a:pPr algn="just"/>
            <a:r>
              <a:rPr lang="en-CA" dirty="0" smtClean="0"/>
              <a:t>      </a:t>
            </a:r>
            <a:r>
              <a:rPr lang="en-CA" dirty="0" smtClean="0">
                <a:sym typeface="Wingdings" panose="05000000000000000000" pitchFamily="2" charset="2"/>
              </a:rPr>
              <a:t> </a:t>
            </a:r>
            <a:r>
              <a:rPr lang="en-CA" dirty="0">
                <a:sym typeface="Wingdings" panose="05000000000000000000" pitchFamily="2" charset="2"/>
              </a:rPr>
              <a:t> </a:t>
            </a:r>
            <a:r>
              <a:rPr lang="en-CA" dirty="0" smtClean="0"/>
              <a:t>this is not for today </a:t>
            </a:r>
            <a:r>
              <a:rPr lang="en-CA" dirty="0" smtClean="0">
                <a:sym typeface="Wingdings" panose="05000000000000000000" pitchFamily="2" charset="2"/>
              </a:rPr>
              <a:t> </a:t>
            </a:r>
            <a:endParaRPr lang="en-CA" dirty="0" smtClean="0"/>
          </a:p>
          <a:p>
            <a:endParaRPr lang="en-CA" dirty="0"/>
          </a:p>
        </p:txBody>
      </p:sp>
    </p:spTree>
    <p:extLst>
      <p:ext uri="{BB962C8B-B14F-4D97-AF65-F5344CB8AC3E}">
        <p14:creationId xmlns:p14="http://schemas.microsoft.com/office/powerpoint/2010/main" val="3983774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2842"/>
          </a:xfrm>
        </p:spPr>
        <p:txBody>
          <a:bodyPr>
            <a:normAutofit fontScale="90000"/>
          </a:bodyPr>
          <a:lstStyle/>
          <a:p>
            <a:pPr algn="ctr"/>
            <a:r>
              <a:rPr lang="en-CA" dirty="0" smtClean="0"/>
              <a:t>2- Objectives</a:t>
            </a:r>
            <a:endParaRPr lang="en-CA" dirty="0"/>
          </a:p>
        </p:txBody>
      </p:sp>
      <p:sp>
        <p:nvSpPr>
          <p:cNvPr id="3" name="Content Placeholder 2"/>
          <p:cNvSpPr>
            <a:spLocks noGrp="1"/>
          </p:cNvSpPr>
          <p:nvPr>
            <p:ph idx="1"/>
          </p:nvPr>
        </p:nvSpPr>
        <p:spPr>
          <a:xfrm>
            <a:off x="838200" y="1383957"/>
            <a:ext cx="10515600" cy="5049794"/>
          </a:xfrm>
        </p:spPr>
        <p:txBody>
          <a:bodyPr>
            <a:normAutofit/>
          </a:bodyPr>
          <a:lstStyle/>
          <a:p>
            <a:r>
              <a:rPr lang="en-CA" sz="2200" dirty="0" smtClean="0"/>
              <a:t>Multi data processing with network implementation in order to </a:t>
            </a:r>
            <a:r>
              <a:rPr lang="en-CA" sz="2200" dirty="0" err="1" smtClean="0"/>
              <a:t>mimick</a:t>
            </a:r>
            <a:r>
              <a:rPr lang="en-CA" sz="2200" dirty="0" smtClean="0"/>
              <a:t> the </a:t>
            </a:r>
            <a:r>
              <a:rPr lang="en-CA" sz="2200" dirty="0" err="1" smtClean="0"/>
              <a:t>Humain</a:t>
            </a:r>
            <a:r>
              <a:rPr lang="en-CA" sz="2200" dirty="0" smtClean="0"/>
              <a:t> Brain, and try to identify potential reason for dysfunctions like Autism, Alzheimer, </a:t>
            </a:r>
            <a:r>
              <a:rPr lang="en-CA" sz="2200" dirty="0" err="1" smtClean="0"/>
              <a:t>Parkingson</a:t>
            </a:r>
            <a:r>
              <a:rPr lang="en-CA" sz="2200" dirty="0" smtClean="0"/>
              <a:t>, …</a:t>
            </a:r>
          </a:p>
          <a:p>
            <a:endParaRPr lang="en-CA" sz="2200" dirty="0" smtClean="0"/>
          </a:p>
          <a:p>
            <a:r>
              <a:rPr lang="en-CA" sz="2200" dirty="0" smtClean="0"/>
              <a:t>Build 2 X </a:t>
            </a:r>
            <a:r>
              <a:rPr lang="en-CA" sz="2200" smtClean="0"/>
              <a:t>3D networks </a:t>
            </a:r>
            <a:r>
              <a:rPr lang="en-CA" sz="2200" dirty="0" smtClean="0"/>
              <a:t>with as much as neuron </a:t>
            </a:r>
            <a:r>
              <a:rPr lang="en-CA" sz="2200" smtClean="0"/>
              <a:t>possible                                            </a:t>
            </a:r>
            <a:r>
              <a:rPr lang="en-CA" sz="2200" dirty="0" smtClean="0"/>
              <a:t>(Abnormal Network </a:t>
            </a:r>
            <a:r>
              <a:rPr lang="en-CA" sz="2200" dirty="0" smtClean="0">
                <a:sym typeface="Wingdings" panose="05000000000000000000" pitchFamily="2" charset="2"/>
              </a:rPr>
              <a:t></a:t>
            </a:r>
            <a:r>
              <a:rPr lang="en-CA" sz="2200" dirty="0" smtClean="0"/>
              <a:t> </a:t>
            </a:r>
            <a:r>
              <a:rPr lang="en-CA" sz="2200" smtClean="0"/>
              <a:t>Dysfunction      Vs    Normal </a:t>
            </a:r>
            <a:r>
              <a:rPr lang="en-CA" sz="2200" dirty="0" smtClean="0"/>
              <a:t>Network </a:t>
            </a:r>
            <a:r>
              <a:rPr lang="en-CA" sz="2200" dirty="0" smtClean="0">
                <a:sym typeface="Wingdings" panose="05000000000000000000" pitchFamily="2" charset="2"/>
              </a:rPr>
              <a:t></a:t>
            </a:r>
            <a:r>
              <a:rPr lang="en-CA" sz="2200" dirty="0" smtClean="0"/>
              <a:t> Safe).</a:t>
            </a:r>
          </a:p>
          <a:p>
            <a:endParaRPr lang="en-CA" sz="2200" dirty="0"/>
          </a:p>
          <a:p>
            <a:r>
              <a:rPr lang="en-CA" sz="2200" dirty="0" smtClean="0"/>
              <a:t>Analysing : </a:t>
            </a:r>
          </a:p>
          <a:p>
            <a:pPr lvl="2"/>
            <a:r>
              <a:rPr lang="en-CA" dirty="0"/>
              <a:t>S</a:t>
            </a:r>
            <a:r>
              <a:rPr lang="en-CA" dirty="0" smtClean="0"/>
              <a:t>imple Correlations between parameters such as ATP and length all along the signal processing.</a:t>
            </a:r>
          </a:p>
          <a:p>
            <a:pPr lvl="2"/>
            <a:r>
              <a:rPr lang="en-CA" dirty="0"/>
              <a:t>H</a:t>
            </a:r>
            <a:r>
              <a:rPr lang="en-CA" dirty="0" smtClean="0"/>
              <a:t>ow does a specific parameters change between those 2 Networks can make a difference</a:t>
            </a:r>
          </a:p>
          <a:p>
            <a:pPr lvl="2"/>
            <a:r>
              <a:rPr lang="en-CA" dirty="0" smtClean="0"/>
              <a:t>… (if time allows)</a:t>
            </a:r>
            <a:endParaRPr lang="en-CA" dirty="0"/>
          </a:p>
        </p:txBody>
      </p:sp>
    </p:spTree>
    <p:extLst>
      <p:ext uri="{BB962C8B-B14F-4D97-AF65-F5344CB8AC3E}">
        <p14:creationId xmlns:p14="http://schemas.microsoft.com/office/powerpoint/2010/main" val="2915615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2551" y="1326292"/>
            <a:ext cx="10711249" cy="5254325"/>
          </a:xfrm>
        </p:spPr>
        <p:txBody>
          <a:bodyPr>
            <a:normAutofit/>
          </a:bodyPr>
          <a:lstStyle/>
          <a:p>
            <a:pPr marL="0" indent="0">
              <a:buNone/>
            </a:pPr>
            <a:endParaRPr lang="en-CA" sz="2200" dirty="0" smtClean="0"/>
          </a:p>
          <a:p>
            <a:r>
              <a:rPr lang="en-CA" sz="2200" dirty="0" smtClean="0"/>
              <a:t>I choose not to use in a first step the huge and enormous equations that rules neurons input and signal transfer we may see in the literature, in Electrical and physics. Instead, I used the simplified model of neuro-psychology, which is easier to implement. However, those equations in Electrical can be included in the model.</a:t>
            </a:r>
          </a:p>
          <a:p>
            <a:endParaRPr lang="en-CA" sz="2200" dirty="0" smtClean="0"/>
          </a:p>
          <a:p>
            <a:r>
              <a:rPr lang="en-CA" sz="2200" dirty="0" smtClean="0"/>
              <a:t>Action Potential that decide whether a Neurone fires or not is not based on Boolean value but based on both time and neurotransmitter abundance.                                                    </a:t>
            </a:r>
          </a:p>
          <a:p>
            <a:pPr marL="0" indent="0">
              <a:buNone/>
            </a:pPr>
            <a:r>
              <a:rPr lang="en-CA" sz="2200" dirty="0"/>
              <a:t> </a:t>
            </a:r>
            <a:r>
              <a:rPr lang="en-CA" sz="2200" dirty="0" smtClean="0"/>
              <a:t>                </a:t>
            </a:r>
            <a:r>
              <a:rPr lang="en-CA" sz="2200" dirty="0" smtClean="0">
                <a:solidFill>
                  <a:srgbClr val="0070C0"/>
                </a:solidFill>
              </a:rPr>
              <a:t>∑ ( </a:t>
            </a:r>
            <a:r>
              <a:rPr lang="en-CA" sz="2200" dirty="0" err="1" smtClean="0">
                <a:solidFill>
                  <a:srgbClr val="0070C0"/>
                </a:solidFill>
              </a:rPr>
              <a:t>neurotrans</a:t>
            </a:r>
            <a:r>
              <a:rPr lang="en-CA" sz="2200" dirty="0" smtClean="0">
                <a:solidFill>
                  <a:srgbClr val="0070C0"/>
                </a:solidFill>
              </a:rPr>
              <a:t> X action )  </a:t>
            </a:r>
            <a:r>
              <a:rPr lang="en-CA" sz="2200" dirty="0" smtClean="0"/>
              <a:t>= </a:t>
            </a:r>
            <a:r>
              <a:rPr lang="en-CA" sz="2200" dirty="0" smtClean="0">
                <a:solidFill>
                  <a:srgbClr val="00B050"/>
                </a:solidFill>
              </a:rPr>
              <a:t>received </a:t>
            </a:r>
            <a:r>
              <a:rPr lang="en-CA" sz="2200" dirty="0" err="1" smtClean="0">
                <a:solidFill>
                  <a:srgbClr val="00B050"/>
                </a:solidFill>
              </a:rPr>
              <a:t>inpulse</a:t>
            </a:r>
            <a:r>
              <a:rPr lang="en-CA" sz="2200" dirty="0" smtClean="0"/>
              <a:t>                                                                                                      </a:t>
            </a:r>
          </a:p>
          <a:p>
            <a:pPr marL="0" indent="0">
              <a:buNone/>
            </a:pPr>
            <a:r>
              <a:rPr lang="en-CA" sz="2200" dirty="0"/>
              <a:t> </a:t>
            </a:r>
            <a:r>
              <a:rPr lang="en-CA" sz="2200" dirty="0" smtClean="0"/>
              <a:t>                if </a:t>
            </a:r>
            <a:r>
              <a:rPr lang="en-CA" sz="2200" dirty="0" smtClean="0">
                <a:solidFill>
                  <a:srgbClr val="00B050"/>
                </a:solidFill>
              </a:rPr>
              <a:t>received impulse   &gt;=  Threshold  then   </a:t>
            </a:r>
            <a:r>
              <a:rPr lang="en-CA" sz="2200" dirty="0" smtClean="0"/>
              <a:t>–&gt;   </a:t>
            </a:r>
            <a:r>
              <a:rPr lang="en-CA" sz="2200" dirty="0" smtClean="0">
                <a:solidFill>
                  <a:srgbClr val="FFC000"/>
                </a:solidFill>
              </a:rPr>
              <a:t>Fire</a:t>
            </a:r>
          </a:p>
          <a:p>
            <a:endParaRPr lang="en-CA" sz="2200" dirty="0" smtClean="0">
              <a:solidFill>
                <a:srgbClr val="FFC000"/>
              </a:solidFill>
            </a:endParaRPr>
          </a:p>
          <a:p>
            <a:r>
              <a:rPr lang="en-CA" sz="2200" dirty="0" smtClean="0"/>
              <a:t> I consider the time in the entire Network, and this time is based on the time recorded at signal input (button press).</a:t>
            </a:r>
            <a:endParaRPr lang="en-CA" sz="2200" dirty="0"/>
          </a:p>
        </p:txBody>
      </p:sp>
      <p:sp>
        <p:nvSpPr>
          <p:cNvPr id="4" name="Title 1"/>
          <p:cNvSpPr>
            <a:spLocks noGrp="1"/>
          </p:cNvSpPr>
          <p:nvPr>
            <p:ph type="title"/>
          </p:nvPr>
        </p:nvSpPr>
        <p:spPr>
          <a:xfrm>
            <a:off x="1167713" y="395417"/>
            <a:ext cx="10515600" cy="527221"/>
          </a:xfrm>
        </p:spPr>
        <p:txBody>
          <a:bodyPr>
            <a:normAutofit fontScale="90000"/>
          </a:bodyPr>
          <a:lstStyle/>
          <a:p>
            <a:pPr algn="ctr"/>
            <a:r>
              <a:rPr lang="en-CA" dirty="0" smtClean="0"/>
              <a:t>3-Model and Implementation</a:t>
            </a:r>
            <a:br>
              <a:rPr lang="en-CA" dirty="0" smtClean="0"/>
            </a:br>
            <a:endParaRPr lang="en-CA" dirty="0"/>
          </a:p>
        </p:txBody>
      </p:sp>
      <p:sp>
        <p:nvSpPr>
          <p:cNvPr id="5" name="TextBox 4"/>
          <p:cNvSpPr txBox="1"/>
          <p:nvPr/>
        </p:nvSpPr>
        <p:spPr>
          <a:xfrm>
            <a:off x="955589" y="790831"/>
            <a:ext cx="2034746" cy="461665"/>
          </a:xfrm>
          <a:prstGeom prst="rect">
            <a:avLst/>
          </a:prstGeom>
          <a:noFill/>
        </p:spPr>
        <p:txBody>
          <a:bodyPr wrap="square" rtlCol="0">
            <a:spAutoFit/>
          </a:bodyPr>
          <a:lstStyle/>
          <a:p>
            <a:r>
              <a:rPr lang="en-CA" sz="2400" dirty="0" smtClean="0"/>
              <a:t>A) Model</a:t>
            </a:r>
            <a:endParaRPr lang="en-CA" sz="2400" dirty="0"/>
          </a:p>
        </p:txBody>
      </p:sp>
    </p:spTree>
    <p:extLst>
      <p:ext uri="{BB962C8B-B14F-4D97-AF65-F5344CB8AC3E}">
        <p14:creationId xmlns:p14="http://schemas.microsoft.com/office/powerpoint/2010/main" val="846190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38745"/>
          </a:xfrm>
        </p:spPr>
        <p:txBody>
          <a:bodyPr/>
          <a:lstStyle/>
          <a:p>
            <a:pPr algn="ctr"/>
            <a:r>
              <a:rPr lang="en-CA" dirty="0" smtClean="0"/>
              <a:t>3-Model and Implementation</a:t>
            </a:r>
            <a:endParaRPr lang="en-CA" dirty="0"/>
          </a:p>
        </p:txBody>
      </p:sp>
      <p:sp>
        <p:nvSpPr>
          <p:cNvPr id="3" name="Content Placeholder 2"/>
          <p:cNvSpPr>
            <a:spLocks noGrp="1"/>
          </p:cNvSpPr>
          <p:nvPr>
            <p:ph idx="1"/>
          </p:nvPr>
        </p:nvSpPr>
        <p:spPr>
          <a:xfrm>
            <a:off x="838200" y="1517994"/>
            <a:ext cx="10515600" cy="5340006"/>
          </a:xfrm>
        </p:spPr>
        <p:txBody>
          <a:bodyPr>
            <a:normAutofit fontScale="47500" lnSpcReduction="20000"/>
          </a:bodyPr>
          <a:lstStyle/>
          <a:p>
            <a:endParaRPr lang="en-CA" dirty="0" smtClean="0"/>
          </a:p>
          <a:p>
            <a:r>
              <a:rPr lang="en-CA" sz="3600" dirty="0" smtClean="0"/>
              <a:t>I started with 64 </a:t>
            </a:r>
            <a:r>
              <a:rPr lang="en-CA" sz="3600" dirty="0"/>
              <a:t>neurons in the Network (just to avoid long time running more than 1000 Neurons which is the final </a:t>
            </a:r>
            <a:r>
              <a:rPr lang="en-CA" sz="3600" dirty="0" smtClean="0"/>
              <a:t>goal for now).</a:t>
            </a:r>
            <a:endParaRPr lang="en-CA" sz="3600" dirty="0"/>
          </a:p>
          <a:p>
            <a:r>
              <a:rPr lang="en-CA" sz="3600" dirty="0" smtClean="0"/>
              <a:t>I </a:t>
            </a:r>
            <a:r>
              <a:rPr lang="en-CA" sz="3600" dirty="0"/>
              <a:t>have </a:t>
            </a:r>
            <a:r>
              <a:rPr lang="en-CA" sz="3600" dirty="0">
                <a:solidFill>
                  <a:srgbClr val="00B0F0"/>
                </a:solidFill>
              </a:rPr>
              <a:t>1 </a:t>
            </a:r>
            <a:r>
              <a:rPr lang="en-CA" sz="3600" dirty="0" err="1" smtClean="0">
                <a:solidFill>
                  <a:srgbClr val="00B0F0"/>
                </a:solidFill>
              </a:rPr>
              <a:t>Main_File</a:t>
            </a:r>
            <a:r>
              <a:rPr lang="en-CA" sz="3600" dirty="0" smtClean="0">
                <a:solidFill>
                  <a:srgbClr val="00B0F0"/>
                </a:solidFill>
              </a:rPr>
              <a:t> </a:t>
            </a:r>
            <a:r>
              <a:rPr lang="en-CA" sz="3600" dirty="0">
                <a:solidFill>
                  <a:srgbClr val="00B0F0"/>
                </a:solidFill>
              </a:rPr>
              <a:t>that store the information on all Neurons </a:t>
            </a:r>
            <a:r>
              <a:rPr lang="en-CA" sz="3600" dirty="0"/>
              <a:t>(ID, myelinated or not, strength of myelin, </a:t>
            </a:r>
            <a:r>
              <a:rPr lang="en-CA" sz="3600" dirty="0" smtClean="0"/>
              <a:t>if it is an Activator, if it is an Inhibitor, </a:t>
            </a:r>
            <a:r>
              <a:rPr lang="en-CA" sz="3600" dirty="0"/>
              <a:t>coordinates X, Y, Z in 3D space, </a:t>
            </a:r>
            <a:r>
              <a:rPr lang="en-CA" sz="3600" dirty="0" err="1"/>
              <a:t>Action_Potential_Threshold</a:t>
            </a:r>
            <a:r>
              <a:rPr lang="en-CA" sz="3600" dirty="0"/>
              <a:t>).</a:t>
            </a:r>
          </a:p>
          <a:p>
            <a:r>
              <a:rPr lang="en-CA" sz="3600" dirty="0" smtClean="0"/>
              <a:t>I </a:t>
            </a:r>
            <a:r>
              <a:rPr lang="en-CA" sz="3600" dirty="0"/>
              <a:t>designed </a:t>
            </a:r>
            <a:r>
              <a:rPr lang="en-CA" sz="3600" dirty="0" smtClean="0"/>
              <a:t>a </a:t>
            </a:r>
            <a:r>
              <a:rPr lang="en-CA" sz="3600" dirty="0">
                <a:solidFill>
                  <a:srgbClr val="00B0F0"/>
                </a:solidFill>
              </a:rPr>
              <a:t>graphical interface that </a:t>
            </a:r>
            <a:r>
              <a:rPr lang="en-CA" sz="3600" dirty="0" smtClean="0">
                <a:solidFill>
                  <a:srgbClr val="00B0F0"/>
                </a:solidFill>
              </a:rPr>
              <a:t>allows </a:t>
            </a:r>
            <a:r>
              <a:rPr lang="en-CA" sz="3600" dirty="0">
                <a:solidFill>
                  <a:srgbClr val="00B0F0"/>
                </a:solidFill>
              </a:rPr>
              <a:t>to </a:t>
            </a:r>
            <a:r>
              <a:rPr lang="en-CA" sz="3600" dirty="0" err="1">
                <a:solidFill>
                  <a:srgbClr val="00B0F0"/>
                </a:solidFill>
              </a:rPr>
              <a:t>directely</a:t>
            </a:r>
            <a:r>
              <a:rPr lang="en-CA" sz="3600" dirty="0">
                <a:solidFill>
                  <a:srgbClr val="00B0F0"/>
                </a:solidFill>
              </a:rPr>
              <a:t> Update that File </a:t>
            </a:r>
            <a:r>
              <a:rPr lang="en-CA" sz="3600" dirty="0"/>
              <a:t>(In a random way, and also in specific way : Ex: </a:t>
            </a:r>
            <a:r>
              <a:rPr lang="en-CA" sz="3600" dirty="0" smtClean="0"/>
              <a:t>one </a:t>
            </a:r>
            <a:r>
              <a:rPr lang="en-CA" sz="3600" dirty="0"/>
              <a:t>can choose how </a:t>
            </a:r>
            <a:r>
              <a:rPr lang="en-CA" sz="3600" dirty="0" smtClean="0"/>
              <a:t>one </a:t>
            </a:r>
            <a:r>
              <a:rPr lang="en-CA" sz="3600" dirty="0"/>
              <a:t>want the </a:t>
            </a:r>
            <a:r>
              <a:rPr lang="en-CA" sz="3600" dirty="0" err="1"/>
              <a:t>Neuron_X</a:t>
            </a:r>
            <a:r>
              <a:rPr lang="en-CA" sz="3600" dirty="0"/>
              <a:t> to </a:t>
            </a:r>
            <a:r>
              <a:rPr lang="en-CA" sz="3600" dirty="0" smtClean="0"/>
              <a:t>behave with its </a:t>
            </a:r>
            <a:r>
              <a:rPr lang="en-CA" sz="3600" dirty="0" err="1" smtClean="0"/>
              <a:t>neighboor</a:t>
            </a:r>
            <a:r>
              <a:rPr lang="en-CA" sz="3600" dirty="0" smtClean="0"/>
              <a:t>).</a:t>
            </a:r>
            <a:endParaRPr lang="en-CA" sz="3600" dirty="0"/>
          </a:p>
          <a:p>
            <a:r>
              <a:rPr lang="en-CA" sz="3600" dirty="0" smtClean="0"/>
              <a:t>I </a:t>
            </a:r>
            <a:r>
              <a:rPr lang="en-CA" sz="3600" dirty="0"/>
              <a:t>have 64 Files That store each Neuron interaction </a:t>
            </a:r>
            <a:r>
              <a:rPr lang="en-CA" sz="3600" dirty="0" smtClean="0"/>
              <a:t>(</a:t>
            </a:r>
            <a:r>
              <a:rPr lang="en-CA" sz="3600" dirty="0">
                <a:solidFill>
                  <a:srgbClr val="00B0F0"/>
                </a:solidFill>
              </a:rPr>
              <a:t>1 File per Neuron</a:t>
            </a:r>
            <a:r>
              <a:rPr lang="en-CA" sz="3600" dirty="0"/>
              <a:t>).</a:t>
            </a:r>
          </a:p>
          <a:p>
            <a:r>
              <a:rPr lang="en-CA" sz="3600" dirty="0" smtClean="0"/>
              <a:t>With </a:t>
            </a:r>
            <a:r>
              <a:rPr lang="en-CA" sz="3600" dirty="0"/>
              <a:t>the graphical interface, </a:t>
            </a:r>
            <a:r>
              <a:rPr lang="en-CA" sz="3600" dirty="0" smtClean="0"/>
              <a:t>one </a:t>
            </a:r>
            <a:r>
              <a:rPr lang="en-CA" sz="3600" dirty="0"/>
              <a:t>can </a:t>
            </a:r>
            <a:r>
              <a:rPr lang="en-CA" sz="3600" dirty="0" smtClean="0">
                <a:solidFill>
                  <a:srgbClr val="00B0F0"/>
                </a:solidFill>
              </a:rPr>
              <a:t>directly </a:t>
            </a:r>
            <a:r>
              <a:rPr lang="en-CA" sz="3600" dirty="0">
                <a:solidFill>
                  <a:srgbClr val="00B0F0"/>
                </a:solidFill>
              </a:rPr>
              <a:t>update</a:t>
            </a:r>
            <a:r>
              <a:rPr lang="en-CA" sz="3600" dirty="0"/>
              <a:t> the behavior of any Neuron with its </a:t>
            </a:r>
            <a:r>
              <a:rPr lang="en-CA" sz="3600" dirty="0" err="1"/>
              <a:t>Neighboors</a:t>
            </a:r>
            <a:r>
              <a:rPr lang="en-CA" sz="3600" dirty="0"/>
              <a:t>. Then, there is 2 ways to update : </a:t>
            </a:r>
          </a:p>
          <a:p>
            <a:pPr lvl="1">
              <a:buFont typeface="Wingdings" panose="05000000000000000000" pitchFamily="2" charset="2"/>
              <a:buChar char="ü"/>
            </a:pPr>
            <a:r>
              <a:rPr lang="en-CA" sz="3400" dirty="0" smtClean="0"/>
              <a:t>Either </a:t>
            </a:r>
            <a:r>
              <a:rPr lang="en-CA" sz="3400" dirty="0"/>
              <a:t>by area (you update interactions of neurons located in the selected area : the best choice for general </a:t>
            </a:r>
            <a:r>
              <a:rPr lang="en-CA" sz="3400" dirty="0" smtClean="0"/>
              <a:t>analysis).</a:t>
            </a:r>
          </a:p>
          <a:p>
            <a:pPr lvl="1">
              <a:buFont typeface="Wingdings" panose="05000000000000000000" pitchFamily="2" charset="2"/>
              <a:buChar char="ü"/>
            </a:pPr>
            <a:r>
              <a:rPr lang="en-CA" sz="3400" dirty="0" smtClean="0"/>
              <a:t>Either </a:t>
            </a:r>
            <a:r>
              <a:rPr lang="en-CA" sz="3400" dirty="0"/>
              <a:t>by ID (you update interactions of neurons taping is ID: this would be the best choice for very-very deep analyse, but extremely long </a:t>
            </a:r>
            <a:r>
              <a:rPr lang="en-CA" sz="3200" dirty="0"/>
              <a:t>to do with 1 million neurons).</a:t>
            </a:r>
          </a:p>
          <a:p>
            <a:r>
              <a:rPr lang="en-CA" sz="3600" dirty="0" smtClean="0"/>
              <a:t>Regarding </a:t>
            </a:r>
            <a:r>
              <a:rPr lang="en-CA" sz="3600" dirty="0"/>
              <a:t>Neuron  Interactions: it is information such as : </a:t>
            </a:r>
            <a:r>
              <a:rPr lang="en-CA" sz="3600" dirty="0" err="1"/>
              <a:t>Neighboors</a:t>
            </a:r>
            <a:r>
              <a:rPr lang="en-CA" sz="3600" dirty="0"/>
              <a:t> (</a:t>
            </a:r>
            <a:r>
              <a:rPr lang="en-CA" sz="3600" dirty="0" err="1"/>
              <a:t>consequentelly</a:t>
            </a:r>
            <a:r>
              <a:rPr lang="en-CA" sz="3600" dirty="0"/>
              <a:t> I have 64 lines), </a:t>
            </a:r>
            <a:r>
              <a:rPr lang="en-CA" sz="3600" dirty="0" smtClean="0"/>
              <a:t>behave = Activation </a:t>
            </a:r>
            <a:r>
              <a:rPr lang="en-CA" sz="3600" dirty="0"/>
              <a:t>or Inhibition or Nothing (this depend on the previous </a:t>
            </a:r>
            <a:r>
              <a:rPr lang="en-CA" sz="3600" dirty="0" err="1" smtClean="0">
                <a:solidFill>
                  <a:srgbClr val="00B0F0"/>
                </a:solidFill>
              </a:rPr>
              <a:t>Main_file</a:t>
            </a:r>
            <a:r>
              <a:rPr lang="en-CA" sz="3600" dirty="0"/>
              <a:t>), </a:t>
            </a:r>
            <a:r>
              <a:rPr lang="en-CA" sz="3600" dirty="0" err="1"/>
              <a:t>Strenght</a:t>
            </a:r>
            <a:r>
              <a:rPr lang="en-CA" sz="3600" dirty="0"/>
              <a:t> of that interaction, duration of signal transmission, length with the </a:t>
            </a:r>
            <a:r>
              <a:rPr lang="en-CA" sz="3600" dirty="0" err="1"/>
              <a:t>Neighboor</a:t>
            </a:r>
            <a:r>
              <a:rPr lang="en-CA" sz="3600" dirty="0"/>
              <a:t>, ATP spent while the signal is travelling, Current time of signal perception</a:t>
            </a:r>
            <a:r>
              <a:rPr lang="en-CA" sz="3600" dirty="0" smtClean="0"/>
              <a:t>.</a:t>
            </a:r>
            <a:r>
              <a:rPr lang="en-CA" sz="3600" dirty="0"/>
              <a:t/>
            </a:r>
            <a:br>
              <a:rPr lang="en-CA" sz="3600" dirty="0"/>
            </a:br>
            <a:endParaRPr lang="en-CA" sz="3600" dirty="0"/>
          </a:p>
          <a:p>
            <a:r>
              <a:rPr lang="en-CA" sz="3600" dirty="0" smtClean="0"/>
              <a:t>In the next slide, all </a:t>
            </a:r>
            <a:r>
              <a:rPr lang="en-CA" sz="3600" dirty="0"/>
              <a:t>stuff put in color are not random; They depend on the interaction with the </a:t>
            </a:r>
            <a:r>
              <a:rPr lang="en-CA" sz="3600" dirty="0" err="1"/>
              <a:t>neighboors</a:t>
            </a:r>
            <a:r>
              <a:rPr lang="en-CA" sz="3600" dirty="0"/>
              <a:t> on the Network</a:t>
            </a:r>
            <a:r>
              <a:rPr lang="en-CA" sz="3600" dirty="0" smtClean="0"/>
              <a:t>.</a:t>
            </a:r>
            <a:endParaRPr lang="en-CA" sz="3600" dirty="0"/>
          </a:p>
        </p:txBody>
      </p:sp>
      <p:sp>
        <p:nvSpPr>
          <p:cNvPr id="4" name="TextBox 3"/>
          <p:cNvSpPr txBox="1"/>
          <p:nvPr/>
        </p:nvSpPr>
        <p:spPr>
          <a:xfrm>
            <a:off x="838200" y="1056329"/>
            <a:ext cx="2034746" cy="461665"/>
          </a:xfrm>
          <a:prstGeom prst="rect">
            <a:avLst/>
          </a:prstGeom>
          <a:noFill/>
        </p:spPr>
        <p:txBody>
          <a:bodyPr wrap="square" rtlCol="0">
            <a:spAutoFit/>
          </a:bodyPr>
          <a:lstStyle/>
          <a:p>
            <a:r>
              <a:rPr lang="en-CA" sz="2400" dirty="0" smtClean="0"/>
              <a:t>A) Model</a:t>
            </a:r>
            <a:endParaRPr lang="en-CA" sz="2400" dirty="0"/>
          </a:p>
        </p:txBody>
      </p:sp>
    </p:spTree>
    <p:extLst>
      <p:ext uri="{BB962C8B-B14F-4D97-AF65-F5344CB8AC3E}">
        <p14:creationId xmlns:p14="http://schemas.microsoft.com/office/powerpoint/2010/main" val="239039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4553"/>
            <a:ext cx="10515600" cy="697556"/>
          </a:xfrm>
        </p:spPr>
        <p:txBody>
          <a:bodyPr>
            <a:normAutofit fontScale="90000"/>
          </a:bodyPr>
          <a:lstStyle/>
          <a:p>
            <a:pPr algn="ctr"/>
            <a:r>
              <a:rPr lang="en-CA" dirty="0" smtClean="0"/>
              <a:t>3-Model and Implementation</a:t>
            </a:r>
            <a:br>
              <a:rPr lang="en-CA" dirty="0" smtClean="0"/>
            </a:br>
            <a:endParaRPr lang="en-CA" dirty="0"/>
          </a:p>
        </p:txBody>
      </p:sp>
      <p:sp>
        <p:nvSpPr>
          <p:cNvPr id="3" name="Content Placeholder 2"/>
          <p:cNvSpPr>
            <a:spLocks noGrp="1"/>
          </p:cNvSpPr>
          <p:nvPr>
            <p:ph idx="1"/>
          </p:nvPr>
        </p:nvSpPr>
        <p:spPr>
          <a:xfrm>
            <a:off x="838200" y="1285104"/>
            <a:ext cx="10515600" cy="5064854"/>
          </a:xfrm>
        </p:spPr>
        <p:txBody>
          <a:bodyPr>
            <a:normAutofit fontScale="62500" lnSpcReduction="20000"/>
          </a:bodyPr>
          <a:lstStyle/>
          <a:p>
            <a:pPr marL="0" indent="0">
              <a:buNone/>
            </a:pPr>
            <a:endParaRPr lang="en-CA" dirty="0" smtClean="0"/>
          </a:p>
          <a:p>
            <a:r>
              <a:rPr lang="en-CA" dirty="0">
                <a:solidFill>
                  <a:srgbClr val="00B0F0"/>
                </a:solidFill>
              </a:rPr>
              <a:t>Activation or Inhibition or Nothing</a:t>
            </a:r>
            <a:r>
              <a:rPr lang="en-CA" dirty="0"/>
              <a:t> (this depend on the previous </a:t>
            </a:r>
            <a:r>
              <a:rPr lang="en-CA" dirty="0" err="1" smtClean="0">
                <a:solidFill>
                  <a:srgbClr val="00B0F0"/>
                </a:solidFill>
              </a:rPr>
              <a:t>Main_file</a:t>
            </a:r>
            <a:r>
              <a:rPr lang="en-CA" dirty="0"/>
              <a:t>) : When a Neuron is an activator, it is a </a:t>
            </a:r>
            <a:r>
              <a:rPr lang="en-CA" dirty="0">
                <a:solidFill>
                  <a:srgbClr val="00B0F0"/>
                </a:solidFill>
              </a:rPr>
              <a:t>(+1)</a:t>
            </a:r>
            <a:r>
              <a:rPr lang="en-CA" dirty="0"/>
              <a:t>. When it is a inhibitor, it is a </a:t>
            </a:r>
            <a:r>
              <a:rPr lang="en-CA" dirty="0">
                <a:solidFill>
                  <a:srgbClr val="00B0F0"/>
                </a:solidFill>
              </a:rPr>
              <a:t>(-1)</a:t>
            </a:r>
            <a:r>
              <a:rPr lang="en-CA" dirty="0"/>
              <a:t>. When He receives a signal, He transfers that signal to its </a:t>
            </a:r>
            <a:r>
              <a:rPr lang="en-CA" dirty="0" err="1"/>
              <a:t>neighboors</a:t>
            </a:r>
            <a:r>
              <a:rPr lang="en-CA" dirty="0"/>
              <a:t>. Then there is 2 cases : </a:t>
            </a:r>
            <a:r>
              <a:rPr lang="en-CA" dirty="0" smtClean="0"/>
              <a:t>He </a:t>
            </a:r>
            <a:r>
              <a:rPr lang="en-CA" dirty="0"/>
              <a:t>may transfer a negative signal (inhibitory signal) or a positive signal (activator signal). </a:t>
            </a:r>
          </a:p>
          <a:p>
            <a:r>
              <a:rPr lang="en-CA" dirty="0" smtClean="0"/>
              <a:t>If </a:t>
            </a:r>
            <a:r>
              <a:rPr lang="en-CA" dirty="0"/>
              <a:t>He transfers a </a:t>
            </a:r>
            <a:r>
              <a:rPr lang="en-CA" dirty="0">
                <a:solidFill>
                  <a:srgbClr val="00B0F0"/>
                </a:solidFill>
              </a:rPr>
              <a:t>positive signal</a:t>
            </a:r>
            <a:r>
              <a:rPr lang="en-CA" dirty="0"/>
              <a:t>, and that </a:t>
            </a:r>
            <a:r>
              <a:rPr lang="en-CA" dirty="0" err="1"/>
              <a:t>neighboor</a:t>
            </a:r>
            <a:r>
              <a:rPr lang="en-CA" dirty="0"/>
              <a:t> fires, that </a:t>
            </a:r>
            <a:r>
              <a:rPr lang="en-CA" dirty="0">
                <a:solidFill>
                  <a:srgbClr val="00B0F0"/>
                </a:solidFill>
              </a:rPr>
              <a:t>firing strengthens their relationship </a:t>
            </a:r>
            <a:r>
              <a:rPr lang="en-CA" dirty="0"/>
              <a:t>; in case of non-firing, it diminish their relationship</a:t>
            </a:r>
          </a:p>
          <a:p>
            <a:r>
              <a:rPr lang="en-CA" dirty="0" smtClean="0"/>
              <a:t>If </a:t>
            </a:r>
            <a:r>
              <a:rPr lang="en-CA" dirty="0"/>
              <a:t>He transfers a negative signal, and that </a:t>
            </a:r>
            <a:r>
              <a:rPr lang="en-CA" dirty="0" err="1"/>
              <a:t>neighboor</a:t>
            </a:r>
            <a:r>
              <a:rPr lang="en-CA" dirty="0"/>
              <a:t> fires, that firing diminishes their relationship ; in case of non-firing, it strengthen their relationship.</a:t>
            </a:r>
          </a:p>
          <a:p>
            <a:r>
              <a:rPr lang="en-CA" dirty="0"/>
              <a:t>Strength of that interaction :  </a:t>
            </a:r>
            <a:r>
              <a:rPr lang="en-CA" dirty="0" smtClean="0"/>
              <a:t>Dependent on quantity of </a:t>
            </a:r>
            <a:r>
              <a:rPr lang="en-CA" dirty="0" err="1" smtClean="0"/>
              <a:t>neurotransmittor</a:t>
            </a:r>
            <a:r>
              <a:rPr lang="en-CA" dirty="0" smtClean="0"/>
              <a:t>.</a:t>
            </a:r>
            <a:endParaRPr lang="en-CA" dirty="0"/>
          </a:p>
          <a:p>
            <a:r>
              <a:rPr lang="en-CA" dirty="0">
                <a:solidFill>
                  <a:srgbClr val="00B0F0"/>
                </a:solidFill>
              </a:rPr>
              <a:t>Duration of signal transmission </a:t>
            </a:r>
            <a:r>
              <a:rPr lang="en-CA" dirty="0"/>
              <a:t>: </a:t>
            </a:r>
            <a:r>
              <a:rPr lang="en-CA" dirty="0">
                <a:solidFill>
                  <a:srgbClr val="00B0F0"/>
                </a:solidFill>
              </a:rPr>
              <a:t>depends </a:t>
            </a:r>
            <a:r>
              <a:rPr lang="en-CA" dirty="0" smtClean="0">
                <a:solidFill>
                  <a:srgbClr val="00B0F0"/>
                </a:solidFill>
              </a:rPr>
              <a:t>on both distance </a:t>
            </a:r>
            <a:r>
              <a:rPr lang="en-CA" dirty="0"/>
              <a:t>between 2 neurons, </a:t>
            </a:r>
            <a:r>
              <a:rPr lang="en-CA" dirty="0">
                <a:solidFill>
                  <a:srgbClr val="00B0F0"/>
                </a:solidFill>
              </a:rPr>
              <a:t>and the force of the Myelin layer</a:t>
            </a:r>
            <a:r>
              <a:rPr lang="en-CA" dirty="0"/>
              <a:t>; The longer is the distance, the longer it takes the signal to travel. The thicker is the myelin layer, the faster </a:t>
            </a:r>
            <a:r>
              <a:rPr lang="en-CA" dirty="0" smtClean="0"/>
              <a:t>the signal can travel.</a:t>
            </a:r>
            <a:r>
              <a:rPr lang="en-CA" dirty="0"/>
              <a:t> </a:t>
            </a:r>
          </a:p>
          <a:p>
            <a:r>
              <a:rPr lang="en-CA" dirty="0" smtClean="0">
                <a:solidFill>
                  <a:srgbClr val="00B0F0"/>
                </a:solidFill>
              </a:rPr>
              <a:t>Length</a:t>
            </a:r>
            <a:r>
              <a:rPr lang="en-CA" dirty="0">
                <a:solidFill>
                  <a:srgbClr val="00B0F0"/>
                </a:solidFill>
              </a:rPr>
              <a:t> with the </a:t>
            </a:r>
            <a:r>
              <a:rPr lang="en-CA" dirty="0" err="1">
                <a:solidFill>
                  <a:srgbClr val="00B0F0"/>
                </a:solidFill>
              </a:rPr>
              <a:t>Neighboor</a:t>
            </a:r>
            <a:r>
              <a:rPr lang="en-CA" dirty="0">
                <a:solidFill>
                  <a:srgbClr val="00B0F0"/>
                </a:solidFill>
              </a:rPr>
              <a:t> </a:t>
            </a:r>
            <a:r>
              <a:rPr lang="en-CA" dirty="0"/>
              <a:t>: It s </a:t>
            </a:r>
            <a:r>
              <a:rPr lang="en-CA" dirty="0">
                <a:solidFill>
                  <a:srgbClr val="00B0F0"/>
                </a:solidFill>
              </a:rPr>
              <a:t>based on the </a:t>
            </a:r>
            <a:r>
              <a:rPr lang="en-CA" dirty="0" smtClean="0">
                <a:solidFill>
                  <a:srgbClr val="00B0F0"/>
                </a:solidFill>
              </a:rPr>
              <a:t>Cartesian </a:t>
            </a:r>
            <a:r>
              <a:rPr lang="en-CA" dirty="0">
                <a:solidFill>
                  <a:srgbClr val="00B0F0"/>
                </a:solidFill>
              </a:rPr>
              <a:t>distance between 2 neurons</a:t>
            </a:r>
            <a:r>
              <a:rPr lang="en-CA" dirty="0"/>
              <a:t>. I added 0 - 10% </a:t>
            </a:r>
            <a:r>
              <a:rPr lang="en-CA" dirty="0" smtClean="0"/>
              <a:t>margin </a:t>
            </a:r>
            <a:r>
              <a:rPr lang="en-CA" dirty="0"/>
              <a:t>because neural connections are almost never straight.</a:t>
            </a:r>
          </a:p>
          <a:p>
            <a:r>
              <a:rPr lang="en-CA" dirty="0">
                <a:solidFill>
                  <a:srgbClr val="00B0F0"/>
                </a:solidFill>
              </a:rPr>
              <a:t>ATP spent while the signal is travelling </a:t>
            </a:r>
            <a:r>
              <a:rPr lang="en-CA" dirty="0"/>
              <a:t>: Inversely proportional to the </a:t>
            </a:r>
            <a:r>
              <a:rPr lang="en-CA" dirty="0">
                <a:solidFill>
                  <a:srgbClr val="00B0F0"/>
                </a:solidFill>
              </a:rPr>
              <a:t>thickness of the myelin </a:t>
            </a:r>
            <a:r>
              <a:rPr lang="en-CA" dirty="0"/>
              <a:t>and </a:t>
            </a:r>
            <a:r>
              <a:rPr lang="en-CA" dirty="0">
                <a:solidFill>
                  <a:srgbClr val="00B0F0"/>
                </a:solidFill>
              </a:rPr>
              <a:t> the length of the axon</a:t>
            </a:r>
            <a:r>
              <a:rPr lang="en-CA" dirty="0"/>
              <a:t>. </a:t>
            </a:r>
          </a:p>
          <a:p>
            <a:r>
              <a:rPr lang="en-CA" dirty="0">
                <a:solidFill>
                  <a:srgbClr val="00B0F0"/>
                </a:solidFill>
              </a:rPr>
              <a:t>Current time of signal perception </a:t>
            </a:r>
            <a:r>
              <a:rPr lang="en-CA" dirty="0"/>
              <a:t>: This </a:t>
            </a:r>
            <a:r>
              <a:rPr lang="en-CA" dirty="0">
                <a:solidFill>
                  <a:srgbClr val="00B0F0"/>
                </a:solidFill>
              </a:rPr>
              <a:t>allows </a:t>
            </a:r>
            <a:r>
              <a:rPr lang="en-CA" dirty="0" err="1">
                <a:solidFill>
                  <a:srgbClr val="00B0F0"/>
                </a:solidFill>
              </a:rPr>
              <a:t>M</a:t>
            </a:r>
            <a:r>
              <a:rPr lang="en-CA" dirty="0" err="1" smtClean="0">
                <a:solidFill>
                  <a:srgbClr val="00B0F0"/>
                </a:solidFill>
              </a:rPr>
              <a:t>atlab</a:t>
            </a:r>
            <a:r>
              <a:rPr lang="en-CA" dirty="0" smtClean="0">
                <a:solidFill>
                  <a:srgbClr val="00B0F0"/>
                </a:solidFill>
              </a:rPr>
              <a:t> </a:t>
            </a:r>
            <a:r>
              <a:rPr lang="en-CA" dirty="0">
                <a:solidFill>
                  <a:srgbClr val="00B0F0"/>
                </a:solidFill>
              </a:rPr>
              <a:t>to follow the </a:t>
            </a:r>
            <a:r>
              <a:rPr lang="en-CA" dirty="0" smtClean="0">
                <a:solidFill>
                  <a:srgbClr val="00B0F0"/>
                </a:solidFill>
              </a:rPr>
              <a:t>signals</a:t>
            </a:r>
            <a:r>
              <a:rPr lang="en-CA" dirty="0" smtClean="0"/>
              <a:t>. </a:t>
            </a:r>
            <a:r>
              <a:rPr lang="en-CA" dirty="0"/>
              <a:t>Actually, there are no </a:t>
            </a:r>
            <a:r>
              <a:rPr lang="en-CA" dirty="0" smtClean="0"/>
              <a:t>real signal : </a:t>
            </a:r>
            <a:r>
              <a:rPr lang="en-CA" dirty="0"/>
              <a:t>those are just timing to follow </a:t>
            </a:r>
            <a:r>
              <a:rPr lang="en-CA" dirty="0">
                <a:solidFill>
                  <a:srgbClr val="00B0F0"/>
                </a:solidFill>
              </a:rPr>
              <a:t>an imaginary signal</a:t>
            </a:r>
            <a:r>
              <a:rPr lang="en-CA" dirty="0"/>
              <a:t> through the network.</a:t>
            </a:r>
          </a:p>
          <a:p>
            <a:endParaRPr lang="en-CA" dirty="0"/>
          </a:p>
        </p:txBody>
      </p:sp>
      <p:sp>
        <p:nvSpPr>
          <p:cNvPr id="4" name="TextBox 3"/>
          <p:cNvSpPr txBox="1"/>
          <p:nvPr/>
        </p:nvSpPr>
        <p:spPr>
          <a:xfrm>
            <a:off x="838200" y="823439"/>
            <a:ext cx="2034746" cy="461665"/>
          </a:xfrm>
          <a:prstGeom prst="rect">
            <a:avLst/>
          </a:prstGeom>
          <a:noFill/>
        </p:spPr>
        <p:txBody>
          <a:bodyPr wrap="square" rtlCol="0">
            <a:spAutoFit/>
          </a:bodyPr>
          <a:lstStyle/>
          <a:p>
            <a:r>
              <a:rPr lang="en-CA" sz="2400" dirty="0" smtClean="0"/>
              <a:t>A) Model</a:t>
            </a:r>
            <a:endParaRPr lang="en-CA" sz="2400" dirty="0"/>
          </a:p>
        </p:txBody>
      </p:sp>
    </p:spTree>
    <p:extLst>
      <p:ext uri="{BB962C8B-B14F-4D97-AF65-F5344CB8AC3E}">
        <p14:creationId xmlns:p14="http://schemas.microsoft.com/office/powerpoint/2010/main" val="1452573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676" y="241683"/>
            <a:ext cx="10515600" cy="496635"/>
          </a:xfrm>
        </p:spPr>
        <p:txBody>
          <a:bodyPr>
            <a:normAutofit fontScale="90000"/>
          </a:bodyPr>
          <a:lstStyle/>
          <a:p>
            <a:pPr algn="ctr"/>
            <a:r>
              <a:rPr lang="en-CA" dirty="0" smtClean="0"/>
              <a:t>3-Model and Implementation</a:t>
            </a:r>
            <a:endParaRPr lang="en-CA" dirty="0"/>
          </a:p>
        </p:txBody>
      </p:sp>
      <p:pic>
        <p:nvPicPr>
          <p:cNvPr id="4" name="Content Placeholder 3"/>
          <p:cNvPicPr>
            <a:picLocks noGrp="1" noChangeAspect="1"/>
          </p:cNvPicPr>
          <p:nvPr>
            <p:ph idx="1"/>
          </p:nvPr>
        </p:nvPicPr>
        <p:blipFill rotWithShape="1">
          <a:blip r:embed="rId2"/>
          <a:srcRect l="25827" t="21277" r="1334" b="7350"/>
          <a:stretch/>
        </p:blipFill>
        <p:spPr>
          <a:xfrm>
            <a:off x="1540475" y="1672279"/>
            <a:ext cx="8907879" cy="4909753"/>
          </a:xfrm>
          <a:prstGeom prst="rect">
            <a:avLst/>
          </a:prstGeom>
        </p:spPr>
      </p:pic>
      <p:sp>
        <p:nvSpPr>
          <p:cNvPr id="5" name="TextBox 4"/>
          <p:cNvSpPr txBox="1"/>
          <p:nvPr/>
        </p:nvSpPr>
        <p:spPr>
          <a:xfrm>
            <a:off x="362465" y="978493"/>
            <a:ext cx="3993293" cy="830997"/>
          </a:xfrm>
          <a:prstGeom prst="rect">
            <a:avLst/>
          </a:prstGeom>
          <a:noFill/>
        </p:spPr>
        <p:txBody>
          <a:bodyPr wrap="square" rtlCol="0">
            <a:spAutoFit/>
          </a:bodyPr>
          <a:lstStyle/>
          <a:p>
            <a:r>
              <a:rPr lang="en-CA" sz="2400" dirty="0"/>
              <a:t>B</a:t>
            </a:r>
            <a:r>
              <a:rPr lang="en-CA" sz="2400" dirty="0" smtClean="0"/>
              <a:t>) Implementation : done with </a:t>
            </a:r>
            <a:r>
              <a:rPr lang="en-CA" sz="2400" dirty="0" err="1"/>
              <a:t>M</a:t>
            </a:r>
            <a:r>
              <a:rPr lang="en-CA" sz="2400" dirty="0" err="1" smtClean="0"/>
              <a:t>atlab</a:t>
            </a:r>
            <a:endParaRPr lang="en-CA" sz="2400" dirty="0"/>
          </a:p>
        </p:txBody>
      </p:sp>
      <p:sp>
        <p:nvSpPr>
          <p:cNvPr id="6" name="TextBox 5"/>
          <p:cNvSpPr txBox="1"/>
          <p:nvPr/>
        </p:nvSpPr>
        <p:spPr>
          <a:xfrm>
            <a:off x="117389" y="2759676"/>
            <a:ext cx="2156254" cy="1200329"/>
          </a:xfrm>
          <a:prstGeom prst="rect">
            <a:avLst/>
          </a:prstGeom>
          <a:noFill/>
          <a:ln w="12700">
            <a:solidFill>
              <a:srgbClr val="00B0F0"/>
            </a:solidFill>
          </a:ln>
        </p:spPr>
        <p:txBody>
          <a:bodyPr wrap="square" rtlCol="0">
            <a:spAutoFit/>
          </a:bodyPr>
          <a:lstStyle/>
          <a:p>
            <a:r>
              <a:rPr lang="en-CA" dirty="0" smtClean="0"/>
              <a:t>Starting point for each network after loading the application</a:t>
            </a:r>
            <a:endParaRPr lang="en-CA" dirty="0"/>
          </a:p>
        </p:txBody>
      </p:sp>
      <p:cxnSp>
        <p:nvCxnSpPr>
          <p:cNvPr id="8" name="Straight Arrow Connector 7"/>
          <p:cNvCxnSpPr>
            <a:stCxn id="6" idx="0"/>
          </p:cNvCxnSpPr>
          <p:nvPr/>
        </p:nvCxnSpPr>
        <p:spPr>
          <a:xfrm flipV="1">
            <a:off x="1195516" y="2421924"/>
            <a:ext cx="549876" cy="33775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2"/>
          </p:cNvCxnSpPr>
          <p:nvPr/>
        </p:nvCxnSpPr>
        <p:spPr>
          <a:xfrm>
            <a:off x="1195516" y="3960005"/>
            <a:ext cx="641522" cy="14243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399005" y="2232454"/>
            <a:ext cx="1524000" cy="914400"/>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Arrow Connector 15"/>
          <p:cNvCxnSpPr>
            <a:stCxn id="17" idx="2"/>
          </p:cNvCxnSpPr>
          <p:nvPr/>
        </p:nvCxnSpPr>
        <p:spPr>
          <a:xfrm flipH="1">
            <a:off x="5659396" y="1447686"/>
            <a:ext cx="1062680" cy="78476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62616" y="1139909"/>
            <a:ext cx="4118919" cy="307777"/>
          </a:xfrm>
          <a:prstGeom prst="rect">
            <a:avLst/>
          </a:prstGeom>
          <a:noFill/>
          <a:ln w="12700">
            <a:solidFill>
              <a:srgbClr val="00B0F0"/>
            </a:solidFill>
          </a:ln>
        </p:spPr>
        <p:txBody>
          <a:bodyPr wrap="square" rtlCol="0">
            <a:spAutoFit/>
          </a:bodyPr>
          <a:lstStyle/>
          <a:p>
            <a:r>
              <a:rPr lang="en-CA" sz="1400" dirty="0" smtClean="0"/>
              <a:t>Edit text allows to modify specific areas</a:t>
            </a:r>
            <a:endParaRPr lang="en-CA" sz="1400" dirty="0"/>
          </a:p>
        </p:txBody>
      </p:sp>
      <p:cxnSp>
        <p:nvCxnSpPr>
          <p:cNvPr id="21" name="Straight Arrow Connector 20"/>
          <p:cNvCxnSpPr>
            <a:stCxn id="28" idx="1"/>
          </p:cNvCxnSpPr>
          <p:nvPr/>
        </p:nvCxnSpPr>
        <p:spPr>
          <a:xfrm flipH="1">
            <a:off x="7043057" y="847522"/>
            <a:ext cx="2003275" cy="138493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013621" y="2232454"/>
            <a:ext cx="1812325" cy="914400"/>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TextBox 27"/>
          <p:cNvSpPr txBox="1"/>
          <p:nvPr/>
        </p:nvSpPr>
        <p:spPr>
          <a:xfrm>
            <a:off x="9046332" y="247357"/>
            <a:ext cx="2906771" cy="1200329"/>
          </a:xfrm>
          <a:prstGeom prst="rect">
            <a:avLst/>
          </a:prstGeom>
          <a:noFill/>
          <a:ln w="12700">
            <a:solidFill>
              <a:srgbClr val="00B0F0"/>
            </a:solidFill>
          </a:ln>
        </p:spPr>
        <p:txBody>
          <a:bodyPr wrap="square" rtlCol="0">
            <a:spAutoFit/>
          </a:bodyPr>
          <a:lstStyle/>
          <a:p>
            <a:r>
              <a:rPr lang="en-CA" dirty="0" smtClean="0"/>
              <a:t>Edit text allow set-up Action potential </a:t>
            </a:r>
            <a:r>
              <a:rPr lang="en-CA" dirty="0" err="1" smtClean="0"/>
              <a:t>Theshold</a:t>
            </a:r>
            <a:r>
              <a:rPr lang="en-CA" dirty="0" smtClean="0"/>
              <a:t>, </a:t>
            </a:r>
            <a:r>
              <a:rPr lang="en-CA" dirty="0" err="1" smtClean="0"/>
              <a:t>incrementation</a:t>
            </a:r>
            <a:r>
              <a:rPr lang="en-CA" dirty="0" smtClean="0"/>
              <a:t> Vs  </a:t>
            </a:r>
            <a:r>
              <a:rPr lang="en-CA" dirty="0" err="1" smtClean="0"/>
              <a:t>decrementation</a:t>
            </a:r>
            <a:r>
              <a:rPr lang="en-CA" dirty="0" smtClean="0"/>
              <a:t> jump </a:t>
            </a:r>
            <a:endParaRPr lang="en-CA" dirty="0"/>
          </a:p>
        </p:txBody>
      </p:sp>
      <p:sp>
        <p:nvSpPr>
          <p:cNvPr id="3" name="TextBox 2"/>
          <p:cNvSpPr txBox="1"/>
          <p:nvPr/>
        </p:nvSpPr>
        <p:spPr>
          <a:xfrm>
            <a:off x="228601" y="4823201"/>
            <a:ext cx="2027170" cy="1477328"/>
          </a:xfrm>
          <a:prstGeom prst="rect">
            <a:avLst/>
          </a:prstGeom>
          <a:noFill/>
          <a:ln w="12700">
            <a:solidFill>
              <a:srgbClr val="0070C0"/>
            </a:solidFill>
          </a:ln>
        </p:spPr>
        <p:txBody>
          <a:bodyPr wrap="square" rtlCol="0">
            <a:spAutoFit/>
          </a:bodyPr>
          <a:lstStyle/>
          <a:p>
            <a:r>
              <a:rPr lang="en-CA" dirty="0" smtClean="0"/>
              <a:t>Once you select an item on the </a:t>
            </a:r>
            <a:r>
              <a:rPr lang="en-CA" dirty="0" err="1" smtClean="0"/>
              <a:t>lisbox</a:t>
            </a:r>
            <a:r>
              <a:rPr lang="en-CA" dirty="0" smtClean="0"/>
              <a:t>, you fill the edit text, then press update </a:t>
            </a:r>
            <a:endParaRPr lang="en-CA" dirty="0"/>
          </a:p>
        </p:txBody>
      </p:sp>
      <p:cxnSp>
        <p:nvCxnSpPr>
          <p:cNvPr id="10" name="Straight Arrow Connector 9"/>
          <p:cNvCxnSpPr>
            <a:stCxn id="3" idx="0"/>
          </p:cNvCxnSpPr>
          <p:nvPr/>
        </p:nvCxnSpPr>
        <p:spPr>
          <a:xfrm flipV="1">
            <a:off x="1242186" y="3498343"/>
            <a:ext cx="2454543" cy="132485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696729" y="3347653"/>
            <a:ext cx="1230527" cy="1506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463106" y="1540871"/>
            <a:ext cx="1657863" cy="2862322"/>
          </a:xfrm>
          <a:prstGeom prst="rect">
            <a:avLst/>
          </a:prstGeom>
          <a:noFill/>
          <a:ln w="12700">
            <a:solidFill>
              <a:srgbClr val="0070C0"/>
            </a:solidFill>
          </a:ln>
        </p:spPr>
        <p:txBody>
          <a:bodyPr wrap="square" rtlCol="0">
            <a:spAutoFit/>
          </a:bodyPr>
          <a:lstStyle/>
          <a:p>
            <a:r>
              <a:rPr lang="en-CA" dirty="0" smtClean="0"/>
              <a:t>This button is to modify a specific interaction between 2 points. It opens a other frame. I will go there in a couple of slides.</a:t>
            </a:r>
            <a:endParaRPr lang="en-CA" dirty="0"/>
          </a:p>
        </p:txBody>
      </p:sp>
      <p:cxnSp>
        <p:nvCxnSpPr>
          <p:cNvPr id="31" name="Straight Arrow Connector 30"/>
          <p:cNvCxnSpPr>
            <a:stCxn id="29" idx="1"/>
          </p:cNvCxnSpPr>
          <p:nvPr/>
        </p:nvCxnSpPr>
        <p:spPr>
          <a:xfrm flipH="1">
            <a:off x="7166918" y="2972032"/>
            <a:ext cx="3296188" cy="26102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7965988" y="2421924"/>
            <a:ext cx="2026509" cy="2924433"/>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p:cNvSpPr txBox="1"/>
          <p:nvPr/>
        </p:nvSpPr>
        <p:spPr>
          <a:xfrm>
            <a:off x="10522095" y="4651107"/>
            <a:ext cx="1539883" cy="1477328"/>
          </a:xfrm>
          <a:prstGeom prst="rect">
            <a:avLst/>
          </a:prstGeom>
          <a:noFill/>
          <a:ln>
            <a:solidFill>
              <a:srgbClr val="FF0000"/>
            </a:solidFill>
          </a:ln>
        </p:spPr>
        <p:txBody>
          <a:bodyPr wrap="square" rtlCol="0">
            <a:spAutoFit/>
          </a:bodyPr>
          <a:lstStyle/>
          <a:p>
            <a:r>
              <a:rPr lang="en-CA" dirty="0" smtClean="0"/>
              <a:t>Then selected, it allow me to specify which test I want to perform</a:t>
            </a:r>
            <a:endParaRPr lang="en-CA" dirty="0"/>
          </a:p>
        </p:txBody>
      </p:sp>
      <p:cxnSp>
        <p:nvCxnSpPr>
          <p:cNvPr id="35" name="Straight Arrow Connector 34"/>
          <p:cNvCxnSpPr>
            <a:stCxn id="33" idx="1"/>
          </p:cNvCxnSpPr>
          <p:nvPr/>
        </p:nvCxnSpPr>
        <p:spPr>
          <a:xfrm flipH="1" flipV="1">
            <a:off x="8833044" y="3624943"/>
            <a:ext cx="1689051" cy="17648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588474" y="5759102"/>
            <a:ext cx="5156888" cy="923330"/>
          </a:xfrm>
          <a:prstGeom prst="rect">
            <a:avLst/>
          </a:prstGeom>
          <a:noFill/>
          <a:ln w="12700">
            <a:solidFill>
              <a:srgbClr val="0070C0"/>
            </a:solidFill>
          </a:ln>
        </p:spPr>
        <p:txBody>
          <a:bodyPr wrap="square" rtlCol="0">
            <a:spAutoFit/>
          </a:bodyPr>
          <a:lstStyle/>
          <a:p>
            <a:r>
              <a:rPr lang="en-CA" dirty="0" smtClean="0"/>
              <a:t>There are 2 ways to send an </a:t>
            </a:r>
            <a:r>
              <a:rPr lang="en-CA" dirty="0" err="1" smtClean="0"/>
              <a:t>inpulse</a:t>
            </a:r>
            <a:r>
              <a:rPr lang="en-CA" dirty="0" smtClean="0"/>
              <a:t>. So far I am using the one </a:t>
            </a:r>
            <a:r>
              <a:rPr lang="en-CA" dirty="0" smtClean="0">
                <a:solidFill>
                  <a:srgbClr val="FF0000"/>
                </a:solidFill>
              </a:rPr>
              <a:t>at left</a:t>
            </a:r>
            <a:r>
              <a:rPr lang="en-CA" dirty="0" smtClean="0"/>
              <a:t>, but once the work will be completely done, we will have to use only the one </a:t>
            </a:r>
            <a:r>
              <a:rPr lang="en-CA" dirty="0" smtClean="0">
                <a:solidFill>
                  <a:srgbClr val="00B050"/>
                </a:solidFill>
              </a:rPr>
              <a:t>at right</a:t>
            </a:r>
            <a:endParaRPr lang="en-CA" dirty="0">
              <a:solidFill>
                <a:srgbClr val="00B050"/>
              </a:solidFill>
            </a:endParaRPr>
          </a:p>
        </p:txBody>
      </p:sp>
      <p:cxnSp>
        <p:nvCxnSpPr>
          <p:cNvPr id="38" name="Straight Arrow Connector 37"/>
          <p:cNvCxnSpPr/>
          <p:nvPr/>
        </p:nvCxnSpPr>
        <p:spPr>
          <a:xfrm flipH="1" flipV="1">
            <a:off x="3649364" y="6005384"/>
            <a:ext cx="2010032" cy="123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8670368" y="4844413"/>
            <a:ext cx="162676" cy="155235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428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657" y="310157"/>
            <a:ext cx="10515600" cy="712195"/>
          </a:xfrm>
        </p:spPr>
        <p:txBody>
          <a:bodyPr>
            <a:normAutofit/>
          </a:bodyPr>
          <a:lstStyle/>
          <a:p>
            <a:pPr algn="ctr"/>
            <a:r>
              <a:rPr lang="en-CA" dirty="0" smtClean="0"/>
              <a:t>4-First Results</a:t>
            </a:r>
            <a:endParaRPr lang="en-CA" dirty="0"/>
          </a:p>
        </p:txBody>
      </p:sp>
      <p:pic>
        <p:nvPicPr>
          <p:cNvPr id="5" name="Content Placeholder 4"/>
          <p:cNvPicPr>
            <a:picLocks noGrp="1" noChangeAspect="1"/>
          </p:cNvPicPr>
          <p:nvPr>
            <p:ph idx="1"/>
          </p:nvPr>
        </p:nvPicPr>
        <p:blipFill rotWithShape="1">
          <a:blip r:embed="rId2"/>
          <a:srcRect l="7225" t="2164" r="2355" b="6268"/>
          <a:stretch/>
        </p:blipFill>
        <p:spPr>
          <a:xfrm>
            <a:off x="1234486" y="1326291"/>
            <a:ext cx="9459418" cy="5395784"/>
          </a:xfrm>
          <a:prstGeom prst="rect">
            <a:avLst/>
          </a:prstGeom>
        </p:spPr>
      </p:pic>
      <p:sp>
        <p:nvSpPr>
          <p:cNvPr id="3" name="TextBox 2"/>
          <p:cNvSpPr txBox="1"/>
          <p:nvPr/>
        </p:nvSpPr>
        <p:spPr>
          <a:xfrm>
            <a:off x="140043" y="2471351"/>
            <a:ext cx="1655805" cy="1477328"/>
          </a:xfrm>
          <a:prstGeom prst="rect">
            <a:avLst/>
          </a:prstGeom>
          <a:noFill/>
          <a:ln>
            <a:solidFill>
              <a:srgbClr val="FF0000"/>
            </a:solidFill>
          </a:ln>
        </p:spPr>
        <p:txBody>
          <a:bodyPr wrap="square" rtlCol="0">
            <a:spAutoFit/>
          </a:bodyPr>
          <a:lstStyle/>
          <a:p>
            <a:r>
              <a:rPr lang="en-CA" dirty="0" smtClean="0"/>
              <a:t>64 Neuron in the current network. The goal is to reach 1000+ Neurons</a:t>
            </a:r>
            <a:endParaRPr lang="en-CA" dirty="0"/>
          </a:p>
        </p:txBody>
      </p:sp>
      <p:sp>
        <p:nvSpPr>
          <p:cNvPr id="6" name="Rounded Rectangle 5"/>
          <p:cNvSpPr/>
          <p:nvPr/>
        </p:nvSpPr>
        <p:spPr>
          <a:xfrm>
            <a:off x="1960605" y="5832389"/>
            <a:ext cx="2339546" cy="1400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Arrow Connector 7"/>
          <p:cNvCxnSpPr>
            <a:stCxn id="3" idx="2"/>
            <a:endCxn id="6" idx="1"/>
          </p:cNvCxnSpPr>
          <p:nvPr/>
        </p:nvCxnSpPr>
        <p:spPr>
          <a:xfrm>
            <a:off x="967946" y="3948679"/>
            <a:ext cx="992659" cy="19537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692109" y="1868739"/>
            <a:ext cx="3113903" cy="923330"/>
          </a:xfrm>
          <a:prstGeom prst="rect">
            <a:avLst/>
          </a:prstGeom>
          <a:noFill/>
          <a:ln>
            <a:solidFill>
              <a:srgbClr val="FF0000"/>
            </a:solidFill>
          </a:ln>
        </p:spPr>
        <p:txBody>
          <a:bodyPr wrap="square" rtlCol="0">
            <a:spAutoFit/>
          </a:bodyPr>
          <a:lstStyle/>
          <a:p>
            <a:r>
              <a:rPr lang="en-CA" dirty="0" smtClean="0"/>
              <a:t>Plot </a:t>
            </a:r>
            <a:r>
              <a:rPr lang="en-CA" dirty="0" err="1" smtClean="0"/>
              <a:t>Matrice</a:t>
            </a:r>
            <a:r>
              <a:rPr lang="en-CA" dirty="0" smtClean="0"/>
              <a:t> of connection between the 64 Neurons of the Network</a:t>
            </a:r>
            <a:endParaRPr lang="en-CA" dirty="0"/>
          </a:p>
        </p:txBody>
      </p:sp>
      <p:cxnSp>
        <p:nvCxnSpPr>
          <p:cNvPr id="11" name="Straight Arrow Connector 10"/>
          <p:cNvCxnSpPr/>
          <p:nvPr/>
        </p:nvCxnSpPr>
        <p:spPr>
          <a:xfrm flipH="1">
            <a:off x="9374660" y="2792069"/>
            <a:ext cx="889686" cy="8243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68995" y="5832389"/>
            <a:ext cx="5774723" cy="923330"/>
          </a:xfrm>
          <a:prstGeom prst="rect">
            <a:avLst/>
          </a:prstGeom>
          <a:noFill/>
          <a:ln>
            <a:solidFill>
              <a:srgbClr val="00B050"/>
            </a:solidFill>
          </a:ln>
        </p:spPr>
        <p:txBody>
          <a:bodyPr wrap="square" rtlCol="0">
            <a:spAutoFit/>
          </a:bodyPr>
          <a:lstStyle/>
          <a:p>
            <a:r>
              <a:rPr lang="en-CA" dirty="0" smtClean="0">
                <a:solidFill>
                  <a:srgbClr val="0070C0"/>
                </a:solidFill>
              </a:rPr>
              <a:t>Blue dot means activation </a:t>
            </a:r>
            <a:r>
              <a:rPr lang="en-CA" dirty="0" smtClean="0"/>
              <a:t>while </a:t>
            </a:r>
            <a:r>
              <a:rPr lang="en-CA" dirty="0" smtClean="0">
                <a:solidFill>
                  <a:srgbClr val="FF0000"/>
                </a:solidFill>
              </a:rPr>
              <a:t>red dots means inhibition</a:t>
            </a:r>
            <a:r>
              <a:rPr lang="en-CA" dirty="0" smtClean="0"/>
              <a:t>. As you can See, Neurons x(1). The selected are </a:t>
            </a:r>
            <a:r>
              <a:rPr lang="en-CA" dirty="0" err="1" smtClean="0"/>
              <a:t>neighboors</a:t>
            </a:r>
            <a:r>
              <a:rPr lang="en-CA" dirty="0" smtClean="0"/>
              <a:t> of Neurons 1(</a:t>
            </a:r>
            <a:r>
              <a:rPr lang="en-CA" dirty="0"/>
              <a:t>activator</a:t>
            </a:r>
            <a:r>
              <a:rPr lang="en-CA" dirty="0" smtClean="0"/>
              <a:t>) and 2 (inhibitor)</a:t>
            </a:r>
            <a:endParaRPr lang="en-CA" dirty="0"/>
          </a:p>
        </p:txBody>
      </p:sp>
      <p:sp>
        <p:nvSpPr>
          <p:cNvPr id="14" name="Rectangle 13"/>
          <p:cNvSpPr/>
          <p:nvPr/>
        </p:nvSpPr>
        <p:spPr>
          <a:xfrm>
            <a:off x="6820929" y="3385751"/>
            <a:ext cx="156519" cy="217388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Arrow Connector 15"/>
          <p:cNvCxnSpPr/>
          <p:nvPr/>
        </p:nvCxnSpPr>
        <p:spPr>
          <a:xfrm flipH="1" flipV="1">
            <a:off x="6820929" y="5559637"/>
            <a:ext cx="2314833" cy="27275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7676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883</TotalTime>
  <Words>1501</Words>
  <Application>Microsoft Office PowerPoint</Application>
  <PresentationFormat>Personnalisé</PresentationFormat>
  <Paragraphs>141</Paragraphs>
  <Slides>33</Slides>
  <Notes>0</Notes>
  <HiddenSlides>0</HiddenSlides>
  <MMClips>0</MMClips>
  <ScaleCrop>false</ScaleCrop>
  <HeadingPairs>
    <vt:vector size="4" baseType="variant">
      <vt:variant>
        <vt:lpstr>Thème</vt:lpstr>
      </vt:variant>
      <vt:variant>
        <vt:i4>1</vt:i4>
      </vt:variant>
      <vt:variant>
        <vt:lpstr>Titres des diapositives</vt:lpstr>
      </vt:variant>
      <vt:variant>
        <vt:i4>33</vt:i4>
      </vt:variant>
    </vt:vector>
  </HeadingPairs>
  <TitlesOfParts>
    <vt:vector size="34" baseType="lpstr">
      <vt:lpstr>Office Theme</vt:lpstr>
      <vt:lpstr>Brain Modeling :  A very simple Network model of the Human Brain </vt:lpstr>
      <vt:lpstr>Presentation  Overview</vt:lpstr>
      <vt:lpstr>1- Introduction : Brain, Neuron and Connections </vt:lpstr>
      <vt:lpstr>2- Objectives</vt:lpstr>
      <vt:lpstr>3-Model and Implementation </vt:lpstr>
      <vt:lpstr>3-Model and Implementation</vt:lpstr>
      <vt:lpstr>3-Model and Implementation </vt:lpstr>
      <vt:lpstr>3-Model and Implementation</vt:lpstr>
      <vt:lpstr>4-First Results</vt:lpstr>
      <vt:lpstr>4-First Results</vt:lpstr>
      <vt:lpstr>4-First Results</vt:lpstr>
      <vt:lpstr>4-First Results</vt:lpstr>
      <vt:lpstr>Présentation PowerPoint</vt:lpstr>
      <vt:lpstr>4-First Results</vt:lpstr>
      <vt:lpstr>4-First Results</vt:lpstr>
      <vt:lpstr>4-First Results</vt:lpstr>
      <vt:lpstr>4-First Results</vt:lpstr>
      <vt:lpstr>4-First Results</vt:lpstr>
      <vt:lpstr>Let s randomly take Neuron 19</vt:lpstr>
      <vt:lpstr>He has either 0 or 1 inhibition connection with its neighboors</vt:lpstr>
      <vt:lpstr>Modify strength of 19 &amp; 37</vt:lpstr>
      <vt:lpstr>Back to the File</vt:lpstr>
      <vt:lpstr>Présentation PowerPoint</vt:lpstr>
      <vt:lpstr>Présentation PowerPoint</vt:lpstr>
      <vt:lpstr>Let s go back to the Network</vt:lpstr>
      <vt:lpstr>Présentation PowerPoint</vt:lpstr>
      <vt:lpstr>gfnsfgn</vt:lpstr>
      <vt:lpstr>5-A couple of comparisons</vt:lpstr>
      <vt:lpstr>6-Conclusion</vt:lpstr>
      <vt:lpstr>7-limitation</vt:lpstr>
      <vt:lpstr>8-Futur work</vt:lpstr>
      <vt:lpstr>8-Futur work</vt:lpstr>
      <vt:lpstr>8-Futur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Joel Sandé</dc:creator>
  <cp:lastModifiedBy>Joel Sande</cp:lastModifiedBy>
  <cp:revision>85</cp:revision>
  <dcterms:created xsi:type="dcterms:W3CDTF">2016-06-28T14:25:35Z</dcterms:created>
  <dcterms:modified xsi:type="dcterms:W3CDTF">2018-03-26T16:52:57Z</dcterms:modified>
</cp:coreProperties>
</file>